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1" r:id="rId7"/>
    <p:sldId id="262" r:id="rId8"/>
    <p:sldId id="258" r:id="rId4"/>
    <p:sldId id="270" r:id="rId16"/>
    <p:sldId id="268" r:id="rId14"/>
    <p:sldId id="257" r:id="rId3"/>
    <p:sldId id="263" r:id="rId9"/>
    <p:sldId id="300" r:id="rId40"/>
    <p:sldId id="265" r:id="rId11"/>
    <p:sldId id="269" r:id="rId15"/>
    <p:sldId id="301" r:id="rId41"/>
    <p:sldId id="260" r:id="rId6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1" Type="http://schemas.openxmlformats.org/officeDocument/2006/relationships/slide" Target="slides/slide10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40" Type="http://schemas.openxmlformats.org/officeDocument/2006/relationships/slide" Target="slides/slide4.xml"/><Relationship Id="rId41" Type="http://schemas.openxmlformats.org/officeDocument/2006/relationships/slide" Target="slides/slide9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FCMP check-ins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FFF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569593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Compliant</c:v>
                </c:pt>
                <c:pt idx="1">
                  <c:v>Other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99</c:v>
                </c:pt>
                <c:pt idx="1">
                  <c:v>1</c:v>
                </c:pt>
              </c:numCache>
            </c:numRef>
          </c:val>
        </c:ser>
        <c:firstSliceAng val="0"/>
        <c:holeSize val="75"/>
      </c:doughnutChart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ISAE (Immigration Support and Enforcement): enroll, verify, integrate, measure. Low-risk people are enrolled where they are, by a trained case worker or community partner, instead of being arrested. Check-ins use 1:1 face verification against the person's own enrollment photo.</a:t>
            </a:r>
          </a:p>
          <a:p>
            <a:r>
              <a:rPr lang="en-US"/>
              <a:t>Tagline from the white paper conclusion. Sources: ISAE White Paper (Oct. 2026), executive summary and sec. 4; ISAE Product Spec v0.4, sec. 6.9 and 7.3. More: myisae.org / isae.works.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              Pathway logic from ISAE Product Spec v0.4 sec. 7.2 and TD-01..TD-09: green = no convictions/disqualifying charges, not subject to mandatory detention, identity and residence verified -&gt; administrative enrollment (field enrollment at the person's location); yellow = minor history, incomplete information, or data conflict -&gt; supervisor review (missing data defaults to yellow, never green or red); red = public-safety/national-security concern, mandatory-detention category, executable final order -&gt; standard enforcement. Officer makes and records every decision; no opaque risk scoring (ICE already uses a 1-5 ATD score; any ISAE score must be published). White paper sec. 4. Green-pathway people are referred for field enrollment where they are, with no custodial arrest (Spec FE-01, FE-08).
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removal: $10,854 ICE FY2016 average (CNN Money 2017, https://money.cnn.com/2017/04/13/news/economy/deportation-costs-undocumented-immigrant/index.html); $17,121 DHS 2025 (https://www.dhs.gov/news/2025/05/05/dhs-announces-historic-travel-assistance-and-stipend-voluntary-self-deportation). Detention $187.48/day FY2023 actual; ISAP IV $4.11/participant/day FY2023 (ICE FY2025 CJ, https://www.dhs.gov/sites/default/files/2024-04/2024_0308_us_immigration_and_customs_enforcement.pdf). Taxes: $96.7B paid 2022; +$40.2B/yr with work authorization (ITEP 2024, https://itep.org/undocumented-immigrants-taxes-2024/).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track: language access is a launch condition, not a later feature. If a person cannot understand a notice, a reminder or a consent screen, the program cannot fairly hold them to it, and its compliance figures become suspect.</a:t>
            </a:r>
          </a:p>
          <a:p>
            <a:r>
              <a:rPr lang="en-US"/>
              <a:t>Translate / Traducir helper (Spec sec. 6.10, TR-01 to TR-09): reachable from every screen; typed text translated both ways and read aloud now, speech input later (TR-05). It shows each language's quality status and offers a one-tap free human interpreter. It is not a substitute for a certified interpreter for court, police, legal papers or medical consent (TR-07). Conversations are not stored by default and are covered by the firewall.</a:t>
            </a:r>
          </a:p>
          <a:p>
            <a:r>
              <a:rPr lang="en-US"/>
              <a:t>Tiers (Spec sec. 6.11, LANG-01): Tier 1 at launch: English, Spanish, Mixteco, Zapoteco, Triqui, K'iche', Mam. Tier 2: Haitian Creole, Brazilian Portuguese, Mandarin, Cantonese, Vietnamese, Tagalog. Tier 3: Hindi, Punjabi, Gujarati, French, Arabic, Russian, Ukrainian. Korean and Q'eqchi' are under review.</a:t>
            </a:r>
          </a:p>
          <a:p>
            <a:r>
              <a:rPr lang="en-US"/>
              <a:t>Indigenous languages are delivered through human-recorded audio by paid community speakers of the matching variety and through trained community interpreters, never machine translation (LANG-05, LANG-06). If a person is not comfortable in Spanish, enrollment is rescheduled rather than done in Spanish.</a:t>
            </a:r>
          </a:p>
          <a:p>
            <a:r>
              <a:rPr lang="en-US"/>
              <a:t>Honest risks: this is the slowest and most expensive part to build, interpreters for specific varieties are scarce, and no verified per-language cost figure exists, so pilot budgets must use local quotes. The pilot should not start at a site until its Tier 1 audio is reviewed. Tier placement is reviewed every 6 months from pilot intake data (LANG-02). Sources: Spec sec. 6.11 [L1]-[L6], incl. MPI 2025 fact sheet https://www.migrationpolicy.org/sites/default/files/publications/mpi-unauthorized-immigrants-fact-sheet-2025_FINAL.pdf and Indigenous Farmworker Study http://www.indigenousfarmworkers.org/IFS%20Full%20Report%20_Jan2010.pdf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Roadmap: White Paper sec. 9 and Product Spec v0.4 sec. 15. Phase 0 readiness (PIA/SORN, biometric thresholds, translation and Tier 1 audio). Phase 1, months 0-12, in three to five ICE field offices with ATD contractor sites and established legal-service and community partners able to carry out field enrollment. Phase 2, months 12-36, only if pre-registered benchmarks are met.</a:t>
            </a:r>
          </a:p>
          <a:p>
            <a:r>
              <a:rPr lang="en-US"/>
              <a:t>Core metrics published quarterly: court appearance, absconder rate, cost per participant per day by tier, officer and case-worker hours, enrollment uptake, 1:N lead rate, fingerprint follow-up outcomes, enrollment-related complaints, milestones, EAD and tax filing, civil-liberties findings (White Paper sec. 9); interpreter wait times and enrollments rescheduled for lack of an interpreter (Spec LANG-13).</a:t>
            </a:r>
          </a:p>
          <a:p>
            <a:r>
              <a:rPr lang="en-US"/>
              <a:t>Stop conditions: Spec sec. 15.3. This pilot is also Phase 1 of the successor-agency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$74.85B ICE multi-year funding ($45B detention capacity + $29.85B enforcement), Pub. L. 119-21, July 2025: CRS R48704, https://www.everycrsreport.com/reports/R48704.html. 70.6% (46,436 of 65,765) in ICE detention with no criminal conviction, data as of July 11, 2026: TRAC Quick Facts, https://tracreports.org/immigration/quickfacts/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track: ISAE re-sequences enforcement; it does not abolish it. Green-pathway people are enrolled where they are (home, church, clinic, workplace or a community location of their choosing) by a trained ISAE case worker or a certified community partner using a program phone. No office visit is required (FE-01, EA-04).</a:t>
            </a:r>
          </a:p>
          <a:p>
            <a:r>
              <a:rPr lang="en-US"/>
              <a:t>The person leaves with a Temporary Digital ID sent by SMS or WhatsApp (WhatsApp only with consent), valid until the printed card arrives by mail (FE-09). They do not need to own a smartphone to begin. No arrests take place at enrollment, and the field app has no arrest or enforcement-referral function (FE-08).</a:t>
            </a:r>
          </a:p>
          <a:p>
            <a:r>
              <a:rPr lang="en-US"/>
              <a:t>Detention and removal stay for people who are dangerous, a flight risk, or under an executable final order. Sources: ISAE White Paper sec. 4 (field enrollment and identity checks); Product Spec v0.4 sec. 6.9 (FE-01 to FE-10).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App features from ISAE Product Spec v0.4 sec. 6 (court and check-in reminders, scheduled check-ins, Green Path lessons, document vault, work-permit and taxpayer-ID status). Obligations can also be delivered by SMS or voice call, so no smartphone is needed to start (White Paper sec. 4; Spec EA-04, LANG-04).</a:t>
            </a:r>
          </a:p>
          <a:p>
            <a:r>
              <a:rPr lang="en-US"/>
              <a:t>Translate / Traducir helper (Spec sec. 6.10): phase 1 is typed text translated and read aloud, with back-translation and low-confidence flags; speech input comes in a later phase. It never replaces a certified interpreter.</a:t>
            </a:r>
          </a:p>
          <a:p>
            <a:r>
              <a:rPr lang="en-US"/>
              <a:t>40 = enhanced case management capped at 40 participants per case specialist (ICE FY2025 CJ, https://www.dhs.gov/sites/default/files/2024-04/2024_0308_us_immigration_and_customs_enforcement.pdf). 183,181 monitored in ATD as of July 2026 (TRAC, https://tracreports.org/immigration/quickfacts/). ICE does not publish officer-to-participant ratios, so the 'hundreds of cases per agent' claim is unverified and not used; caseload capacity is measured in the 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track: the long-term aim of the proposal's author, Alfred Holzheu, is for ISAE to replace ICE. We treat that as a serious proposal and state plainly what it takes.</a:t>
            </a:r>
          </a:p>
          <a:p>
            <a:r>
              <a:rPr lang="en-US"/>
              <a:t>Why Congress: ICE was created by statute, HSA sec. 442 (Pub. L. 107-296; 6 U.S.C. 252). The Secretary's reorganization authority under HSA sec. 872 (6 U.S.C. 452) does not extend to abolishing a statutory agency. A Secretary can run ISAE-style programs inside ICE; replacing ICE requires legislation (White Paper sec. 8.1).</a:t>
            </a:r>
          </a:p>
          <a:p>
            <a:r>
              <a:rPr lang="en-US"/>
              <a:t>Two phases (sec. 8.2): Phase 1 proves the model inside current authority with pre-registered metrics and independent evaluation; if results are poor, the case for a successor weakens, and we say so in advance. Phase 2: Congress amends HSA sec. 442 to establish ISAE. Serious criminal enforcement remains as a smaller, separately accountable unit inside ISAE (Option A), or HSI moves elsewhere (Option B).</a:t>
            </a:r>
          </a:p>
          <a:p>
            <a:r>
              <a:rPr lang="en-US"/>
              <a:t>Transition (sec. 8.3): guaranteed transfer of positions (5 U.S.C. 3503), paid retraining, pay and retirement protection, a voluntary enforcement track; GAO evaluation at year 3 and a sunset at year 5.</a:t>
            </a:r>
          </a:p>
          <a:p>
            <a:r>
              <a:rPr lang="en-US"/>
              <a:t>Difficulties, stated honestly (sec. 8.3 and 8.5): ICE hired more than 12,000 officers and agents in 2025, growing from about 10,000 to about 22,000; its officer union sued over DACA in 2012. The $45B for detention capacity is largely available through FY2029, and redirecting it needs Congress. Merging 22 agencies put DHS on GAO's High-Risk List in January 2003. Politics are polarized: Gallup (June 2025) found 78% support for an earned path to citizenship, while 38% supported deporting all undocumented immigrants. Litigation, fraud risk, technology failure and a deep trust deficit are also real. None of this is a reason to keep a costly status quo, but each must be planned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Check-ins: 1:1 face verification only, a live capture compared with the person's own enrollment template; no database searches and no street scanning (Spec FV-01). A failed match goes to a human reviewer and an alternative check-in before any adverse action (FV-03).</a:t>
            </a:r>
          </a:p>
          <a:p>
            <a:r>
              <a:rPr lang="en-US"/>
              <a:t>Enrollment: one 1:N face check of the enrollment photo, run once after the visit, against criminal-history databases authorized for background checks. It is an investigative lead only, never proof of identity or criminal history, and never by itself a red pathway or any adverse action (FE-05, FV-07). This mirrors the FBI's own rule for its face-search system (White Paper sec. 4).</a:t>
            </a:r>
          </a:p>
          <a:p>
            <a:r>
              <a:rPr lang="en-US"/>
              <a:t>Any doubt (possible match, low-quality photo, low-confidence no-match) defaults to a follow-up fingerprint check, scheduled at the person's convenience and done in the field. Until it is resolved: no arrest, detention, tier increase or loss of benefits, and the temporary ID stays active (FE-06, FE-07). Fingerprints are captured only where the phone has a certified reader, so they remain optional until rugged field readers are available (FE-04).</a:t>
            </a:r>
          </a:p>
          <a:p>
            <a:r>
              <a:rPr lang="en-US"/>
              <a:t>Location is captured only at scheduled check-ins; no continuous tracking (LC-01, LC-02). Firewall (Spec sec. 12.2): enrollment data is not used for enforcement targeting. Release requires a judicial warrant or court order on a listed serious criminal ground plus approval by designated counsel, with Privacy Office and CRCL notice and a public log (FW-01 to FW-03).</a:t>
            </a:r>
          </a:p>
          <a:p>
            <a:r>
              <a:rPr lang="en-US"/>
              <a:t>Sources: ISAE White Paper sec. 4 and 7; Product Spec v0.4 sec. 6.9, 7.3, 12.2, 12.4; current practice DHS/ICE/PIA-062, https://www.dhs.gov/sites/default/files/2023-08/privacy-pia-ice062-atd-august2023.pdf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ask: authorize 3-5 pilot field offices; fund case managers, paid community interpreters and legal orientation/legal aid; adopt the privacy firewall; publish core metrics every quarter. DHS can start within existing authority; Congress judges the evidence before scale and before any decision on a successor agency.</a:t>
            </a:r>
          </a:p>
          <a:p>
            <a:r>
              <a:rPr lang="en-US"/>
              <a:t>Drawn from White Paper sec. 6-9 and Spec sec. 6.11, 12.2 and 15. Tagline from the white paper conclusion.</a:t>
            </a:r>
          </a:p>
          <a:p>
            <a:r>
              <a:rPr lang="en-US"/>
              <a:t>Website: myisae.org / isae.works. Contact: contact@isae.works (please do not send immigration-status or other personal information).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FCMP (2016-17, vulnerable families, ICE-reported as of March 30, 2017): 100% court attendance, 99% compliance with ICE check-ins and appointments, 23 of 954 (2%) absconders. DHS OIG-18-22, https://www.oig.dhs.gov/sites/default/files/assets/2017-12/OIG-18-22-Nov17.pdf; CRS R45804, https://www.congress.gov/crs_external_products/R/PDF/R45804/R45804.5.pdf (limited evaluation; program ended June 2017). ATD absconder rate 12.8% FY2023: ICE FY2025 CJ.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              Legal constraints, white paper sec. 6. Possible now: enforcement priorities (United States v. Texas, 2023); release on bond or conditional parole under INA 236(a) (ATD authority); parole case by case under INA 212(d)(5)(A), https://www.law.cornell.edu/uscode/text/8/1182; deferred action individually with work-permit eligibility, 8 CFR 274a.12(c)(11),(c)(14), https://www.ecfr.gov/current/title-8/chapter-I/subchapter-B/part-274a/subpart-B/section-274a.12. Needs Congress: new status / path to permanent residence or citizenship; registry date update, INA 249 (entry before Jan. 1, 1972), https://www.law.cornell.edu/uscode/text/8/1259; Dignity Act of 2025, H.R. 4393, https://www.congress.gov/bill/119th-congress/house-bill/4393
          </a:t>
            </a:r>
          </a:p>
          <a:p>
            <a:r>
              <a:rPr lang="en-US"/>
              <a:t>Posture: Phase 1 runs case by case inside current authority. Status questions, and any successor agency to ICE (next slide), require Congress (White Paper sec. 6 and 8.1).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Path milestones from the ISAE white paper, Section 3.2 milestone table (accountability, clean record, self-sufficiency, English, civics, community). Five years mirrors the INA 316 residence period; English/civics mirror INA 312. The Green Path does not confer status.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47834" y="312725"/>
            <a:ext cx="2129638" cy="2212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050" dirty="0">
                <a:solidFill>
                  <a:srgbClr val="40404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ISAE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6791" y="6397142"/>
            <a:ext cx="4114800" cy="227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80000"/>
              </a:lnSpc>
              <a:buNone/>
            </a:pPr>
            <a:r>
              <a:rPr lang="en-US" sz="1050" dirty="0">
                <a:solidFill>
                  <a:srgbClr val="BFBFB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ISAE: From Enforcement to Investment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7064" y="411480"/>
            <a:ext cx="106070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ISAE: From Enforcement to Investment</a:t>
            </a:r>
            <a:endParaRPr lang="en-US" sz="6600" dirty="0"/>
          </a:p>
        </p:txBody>
      </p:sp>
      <p:sp>
        <p:nvSpPr>
          <p:cNvPr id="3" name="Shape 1"/>
          <p:cNvSpPr/>
          <p:nvPr/>
        </p:nvSpPr>
        <p:spPr>
          <a:xfrm>
            <a:off x="3357677" y="1996135"/>
            <a:ext cx="3964838" cy="158648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" name="Text 2"/>
          <p:cNvSpPr/>
          <p:nvPr/>
        </p:nvSpPr>
        <p:spPr>
          <a:xfrm>
            <a:off x="3529584" y="2251253"/>
            <a:ext cx="900684" cy="1077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4597603" y="2239366"/>
            <a:ext cx="0" cy="1100938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735678" y="2199132"/>
            <a:ext cx="21150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Enroll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35678" y="2568550"/>
            <a:ext cx="2484425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Low-risk people are enrolled where they are, not arrested.</a:t>
            </a:r>
          </a:p>
        </p:txBody>
      </p:sp>
      <p:sp>
        <p:nvSpPr>
          <p:cNvPr id="8" name="Shape 6"/>
          <p:cNvSpPr/>
          <p:nvPr/>
        </p:nvSpPr>
        <p:spPr>
          <a:xfrm>
            <a:off x="7404811" y="1996135"/>
            <a:ext cx="3964838" cy="1586484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9" name="Text 7"/>
          <p:cNvSpPr/>
          <p:nvPr/>
        </p:nvSpPr>
        <p:spPr>
          <a:xfrm>
            <a:off x="7576718" y="2251253"/>
            <a:ext cx="900684" cy="1077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4000" dirty="0"/>
          </a:p>
        </p:txBody>
      </p:sp>
      <p:sp>
        <p:nvSpPr>
          <p:cNvPr id="10" name="Shape 8"/>
          <p:cNvSpPr/>
          <p:nvPr/>
        </p:nvSpPr>
        <p:spPr>
          <a:xfrm>
            <a:off x="8644738" y="2239366"/>
            <a:ext cx="0" cy="1100938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82812" y="2199132"/>
            <a:ext cx="21150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Verify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782812" y="2568550"/>
            <a:ext cx="2484425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1:1 face check-ins against their own photo; court tracking.</a:t>
            </a:r>
          </a:p>
        </p:txBody>
      </p:sp>
      <p:sp>
        <p:nvSpPr>
          <p:cNvPr id="13" name="Shape 11"/>
          <p:cNvSpPr/>
          <p:nvPr/>
        </p:nvSpPr>
        <p:spPr>
          <a:xfrm>
            <a:off x="3357677" y="3648456"/>
            <a:ext cx="3964838" cy="1586484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14" name="Text 12"/>
          <p:cNvSpPr/>
          <p:nvPr/>
        </p:nvSpPr>
        <p:spPr>
          <a:xfrm>
            <a:off x="3529584" y="3903574"/>
            <a:ext cx="900684" cy="1077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4597603" y="3891686"/>
            <a:ext cx="0" cy="1100938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35678" y="3851453"/>
            <a:ext cx="21150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Integrate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735678" y="4220870"/>
            <a:ext cx="2484425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 Provisional Integration ID opens the tax and labor system.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404811" y="3648456"/>
            <a:ext cx="3964838" cy="158648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9" name="Text 17"/>
          <p:cNvSpPr/>
          <p:nvPr/>
        </p:nvSpPr>
        <p:spPr>
          <a:xfrm>
            <a:off x="7576718" y="3903574"/>
            <a:ext cx="900684" cy="10771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04</a:t>
            </a:r>
            <a:endParaRPr lang="en-US" sz="4000" dirty="0"/>
          </a:p>
        </p:txBody>
      </p:sp>
      <p:sp>
        <p:nvSpPr>
          <p:cNvPr id="20" name="Shape 18"/>
          <p:cNvSpPr/>
          <p:nvPr/>
        </p:nvSpPr>
        <p:spPr>
          <a:xfrm>
            <a:off x="8644738" y="3891686"/>
            <a:ext cx="0" cy="1100938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782812" y="3851453"/>
            <a:ext cx="21150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Measure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782812" y="4220870"/>
            <a:ext cx="2484425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Public metrics on compliance, court attendance, and cost.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477463" y="5437022"/>
            <a:ext cx="8198510" cy="707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1800" i="1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“You are not under arrest; you are under enrollment.”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12902"/>
            <a:ext cx="6018581" cy="1287475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3" name="Text 1"/>
          <p:cNvSpPr/>
          <p:nvPr/>
        </p:nvSpPr>
        <p:spPr>
          <a:xfrm>
            <a:off x="452628" y="1133856"/>
            <a:ext cx="1567282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Green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726387" y="1089965"/>
            <a:ext cx="0" cy="733349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014423" y="988466"/>
            <a:ext cx="3383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Eligible: field enrollment</a:t>
            </a:r>
          </a:p>
        </p:txBody>
      </p:sp>
      <p:sp>
        <p:nvSpPr>
          <p:cNvPr id="6" name="Text 4"/>
          <p:cNvSpPr/>
          <p:nvPr/>
        </p:nvSpPr>
        <p:spPr>
          <a:xfrm>
            <a:off x="2014423" y="1327709"/>
            <a:ext cx="3453689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No disqualifying record, not subject to mandatory detention, identity verified.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608015" y="1046988"/>
            <a:ext cx="821131" cy="821131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34786" y="1272845"/>
            <a:ext cx="367589" cy="367589"/>
          </a:xfrm>
          <a:prstGeom prst="donut">
            <a:avLst/>
          </a:prstGeom>
          <a:solidFill>
            <a:srgbClr val="2E7D32"/>
          </a:solidFill>
          <a:ln/>
        </p:spPr>
      </p:sp>
      <p:sp>
        <p:nvSpPr>
          <p:cNvPr id="9" name="Shape 7"/>
          <p:cNvSpPr/>
          <p:nvPr/>
        </p:nvSpPr>
        <p:spPr>
          <a:xfrm>
            <a:off x="5959767" y="1397825"/>
            <a:ext cx="117628" cy="117628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0" name="Shape 8"/>
          <p:cNvSpPr/>
          <p:nvPr/>
        </p:nvSpPr>
        <p:spPr>
          <a:xfrm flipV="1">
            <a:off x="5981822" y="1265493"/>
            <a:ext cx="227905" cy="227905"/>
          </a:xfrm>
          <a:prstGeom prst="line">
            <a:avLst/>
          </a:prstGeom>
          <a:noFill/>
          <a:ln w="51462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0" y="2127809"/>
            <a:ext cx="6018581" cy="1287475"/>
          </a:xfrm>
          <a:prstGeom prst="rect">
            <a:avLst/>
          </a:prstGeom>
          <a:solidFill>
            <a:srgbClr val="B45309"/>
          </a:solidFill>
          <a:ln/>
        </p:spPr>
      </p:sp>
      <p:sp>
        <p:nvSpPr>
          <p:cNvPr id="12" name="Text 10"/>
          <p:cNvSpPr/>
          <p:nvPr/>
        </p:nvSpPr>
        <p:spPr>
          <a:xfrm>
            <a:off x="452628" y="2448763"/>
            <a:ext cx="1567282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Yellow</a:t>
            </a:r>
            <a:endParaRPr lang="en-US" sz="3600" dirty="0"/>
          </a:p>
        </p:txBody>
      </p:sp>
      <p:sp>
        <p:nvSpPr>
          <p:cNvPr id="13" name="Shape 11"/>
          <p:cNvSpPr/>
          <p:nvPr/>
        </p:nvSpPr>
        <p:spPr>
          <a:xfrm>
            <a:off x="1726387" y="2404872"/>
            <a:ext cx="0" cy="733349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014423" y="2303374"/>
            <a:ext cx="3383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Needs review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014423" y="2642616"/>
            <a:ext cx="3453689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Minor history or incomplete data. Missing or conflicting data defaults here.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608015" y="2361895"/>
            <a:ext cx="821131" cy="821131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834786" y="2602456"/>
            <a:ext cx="213202" cy="95573"/>
          </a:xfrm>
          <a:prstGeom prst="ellipse">
            <a:avLst/>
          </a:prstGeom>
          <a:solidFill>
            <a:srgbClr val="B45309"/>
          </a:solidFill>
          <a:ln/>
        </p:spPr>
      </p:sp>
      <p:sp>
        <p:nvSpPr>
          <p:cNvPr id="18" name="Shape 16"/>
          <p:cNvSpPr/>
          <p:nvPr/>
        </p:nvSpPr>
        <p:spPr>
          <a:xfrm>
            <a:off x="5834786" y="2683325"/>
            <a:ext cx="213202" cy="95573"/>
          </a:xfrm>
          <a:prstGeom prst="ellipse">
            <a:avLst/>
          </a:prstGeom>
          <a:solidFill>
            <a:srgbClr val="B45309"/>
          </a:solidFill>
          <a:ln/>
        </p:spPr>
      </p:sp>
      <p:sp>
        <p:nvSpPr>
          <p:cNvPr id="19" name="Shape 17"/>
          <p:cNvSpPr/>
          <p:nvPr/>
        </p:nvSpPr>
        <p:spPr>
          <a:xfrm>
            <a:off x="5834786" y="2764195"/>
            <a:ext cx="213202" cy="95573"/>
          </a:xfrm>
          <a:prstGeom prst="ellipse">
            <a:avLst/>
          </a:prstGeom>
          <a:solidFill>
            <a:srgbClr val="B45309"/>
          </a:solidFill>
          <a:ln/>
        </p:spPr>
      </p:sp>
      <p:sp>
        <p:nvSpPr>
          <p:cNvPr id="20" name="Shape 18"/>
          <p:cNvSpPr/>
          <p:nvPr/>
        </p:nvSpPr>
        <p:spPr>
          <a:xfrm>
            <a:off x="5974470" y="2727436"/>
            <a:ext cx="227905" cy="227905"/>
          </a:xfrm>
          <a:prstGeom prst="ellipse">
            <a:avLst/>
          </a:prstGeom>
          <a:solidFill>
            <a:srgbClr val="B45309"/>
          </a:solidFill>
          <a:ln/>
        </p:spPr>
      </p:sp>
      <p:sp>
        <p:nvSpPr>
          <p:cNvPr id="21" name="Text 19"/>
          <p:cNvSpPr/>
          <p:nvPr/>
        </p:nvSpPr>
        <p:spPr>
          <a:xfrm>
            <a:off x="5974470" y="2749491"/>
            <a:ext cx="227905" cy="1837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0" y="3442716"/>
            <a:ext cx="6018581" cy="1287475"/>
          </a:xfrm>
          <a:prstGeom prst="rect">
            <a:avLst/>
          </a:prstGeom>
          <a:solidFill>
            <a:srgbClr val="B91C1C"/>
          </a:solidFill>
          <a:ln/>
        </p:spPr>
      </p:sp>
      <p:sp>
        <p:nvSpPr>
          <p:cNvPr id="23" name="Text 21"/>
          <p:cNvSpPr/>
          <p:nvPr/>
        </p:nvSpPr>
        <p:spPr>
          <a:xfrm>
            <a:off x="452628" y="3763670"/>
            <a:ext cx="1567282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Red</a:t>
            </a:r>
            <a:endParaRPr lang="en-US" sz="3600" dirty="0"/>
          </a:p>
        </p:txBody>
      </p:sp>
      <p:sp>
        <p:nvSpPr>
          <p:cNvPr id="24" name="Shape 22"/>
          <p:cNvSpPr/>
          <p:nvPr/>
        </p:nvSpPr>
        <p:spPr>
          <a:xfrm>
            <a:off x="1726387" y="3719779"/>
            <a:ext cx="0" cy="733349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014423" y="3618281"/>
            <a:ext cx="3383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Standard enforcement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2014423" y="3957523"/>
            <a:ext cx="3453689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Mandatory-detention category or serious public-safety concern. No green option.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608015" y="3676802"/>
            <a:ext cx="821131" cy="821131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5834786" y="3902659"/>
            <a:ext cx="367589" cy="367589"/>
          </a:xfrm>
          <a:prstGeom prst="star12">
            <a:avLst/>
          </a:prstGeom>
          <a:solidFill>
            <a:srgbClr val="B91C1C"/>
          </a:solidFill>
          <a:ln/>
        </p:spPr>
      </p:sp>
      <p:sp>
        <p:nvSpPr>
          <p:cNvPr id="29" name="Text 27"/>
          <p:cNvSpPr/>
          <p:nvPr/>
        </p:nvSpPr>
        <p:spPr>
          <a:xfrm>
            <a:off x="5900952" y="3990881"/>
            <a:ext cx="235257" cy="19114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%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0" y="4756709"/>
            <a:ext cx="6018581" cy="1287475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1" name="Text 29"/>
          <p:cNvSpPr/>
          <p:nvPr/>
        </p:nvSpPr>
        <p:spPr>
          <a:xfrm>
            <a:off x="452628" y="5077663"/>
            <a:ext cx="1567282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Officer</a:t>
            </a:r>
            <a:endParaRPr lang="en-US" sz="3600" dirty="0"/>
          </a:p>
        </p:txBody>
      </p:sp>
      <p:sp>
        <p:nvSpPr>
          <p:cNvPr id="32" name="Shape 30"/>
          <p:cNvSpPr/>
          <p:nvPr/>
        </p:nvSpPr>
        <p:spPr>
          <a:xfrm>
            <a:off x="1726387" y="5033772"/>
            <a:ext cx="0" cy="733349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14423" y="4932274"/>
            <a:ext cx="3383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 human decides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2014423" y="5271516"/>
            <a:ext cx="3453689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 named officer records every decision and the reason for any override.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608015" y="4990795"/>
            <a:ext cx="821131" cy="821131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5842138" y="5507047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7" name="Shape 35"/>
          <p:cNvSpPr/>
          <p:nvPr/>
        </p:nvSpPr>
        <p:spPr>
          <a:xfrm>
            <a:off x="5842138" y="5547482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8" name="Shape 36"/>
          <p:cNvSpPr/>
          <p:nvPr/>
        </p:nvSpPr>
        <p:spPr>
          <a:xfrm>
            <a:off x="5963442" y="5426178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9" name="Shape 37"/>
          <p:cNvSpPr/>
          <p:nvPr/>
        </p:nvSpPr>
        <p:spPr>
          <a:xfrm>
            <a:off x="5963442" y="5466612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0" name="Shape 38"/>
          <p:cNvSpPr/>
          <p:nvPr/>
        </p:nvSpPr>
        <p:spPr>
          <a:xfrm>
            <a:off x="5963442" y="5507047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1" name="Shape 39"/>
          <p:cNvSpPr/>
          <p:nvPr/>
        </p:nvSpPr>
        <p:spPr>
          <a:xfrm>
            <a:off x="5963442" y="5547482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2" name="Shape 40"/>
          <p:cNvSpPr/>
          <p:nvPr/>
        </p:nvSpPr>
        <p:spPr>
          <a:xfrm>
            <a:off x="6084747" y="5345308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3" name="Shape 41"/>
          <p:cNvSpPr/>
          <p:nvPr/>
        </p:nvSpPr>
        <p:spPr>
          <a:xfrm>
            <a:off x="6084747" y="5385743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4" name="Shape 42"/>
          <p:cNvSpPr/>
          <p:nvPr/>
        </p:nvSpPr>
        <p:spPr>
          <a:xfrm>
            <a:off x="6084747" y="5426178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5" name="Shape 43"/>
          <p:cNvSpPr/>
          <p:nvPr/>
        </p:nvSpPr>
        <p:spPr>
          <a:xfrm>
            <a:off x="6084747" y="5466612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6" name="Shape 44"/>
          <p:cNvSpPr/>
          <p:nvPr/>
        </p:nvSpPr>
        <p:spPr>
          <a:xfrm>
            <a:off x="6084747" y="5507047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7" name="Shape 45"/>
          <p:cNvSpPr/>
          <p:nvPr/>
        </p:nvSpPr>
        <p:spPr>
          <a:xfrm>
            <a:off x="6084747" y="5547482"/>
            <a:ext cx="95573" cy="2573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8" name="Shape 46"/>
          <p:cNvSpPr/>
          <p:nvPr/>
        </p:nvSpPr>
        <p:spPr>
          <a:xfrm flipV="1">
            <a:off x="5842138" y="5312225"/>
            <a:ext cx="191146" cy="147036"/>
          </a:xfrm>
          <a:prstGeom prst="line">
            <a:avLst/>
          </a:prstGeom>
          <a:noFill/>
          <a:ln w="27569">
            <a:solidFill>
              <a:srgbClr val="04337B"/>
            </a:solidFill>
            <a:prstDash val="solid"/>
            <a:tailEnd type="triangle"/>
          </a:ln>
        </p:spPr>
      </p:sp>
      <p:sp>
        <p:nvSpPr>
          <p:cNvPr id="49" name="Shape 47"/>
          <p:cNvSpPr/>
          <p:nvPr/>
        </p:nvSpPr>
        <p:spPr>
          <a:xfrm>
            <a:off x="6047988" y="5216652"/>
            <a:ext cx="124980" cy="124980"/>
          </a:xfrm>
          <a:prstGeom prst="ellipse">
            <a:avLst/>
          </a:prstGeom>
          <a:solidFill>
            <a:srgbClr val="04337B"/>
          </a:solidFill>
          <a:ln/>
        </p:spPr>
      </p:sp>
      <p:sp>
        <p:nvSpPr>
          <p:cNvPr id="50" name="Text 48"/>
          <p:cNvSpPr/>
          <p:nvPr/>
        </p:nvSpPr>
        <p:spPr>
          <a:xfrm>
            <a:off x="6047988" y="5224004"/>
            <a:ext cx="124980" cy="1102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7019849" y="1012241"/>
            <a:ext cx="4375404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Triage advises. Officers decide.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7019849" y="3657600"/>
            <a:ext cx="4178808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The rules are published and deterministic, with no hidden risk score. Mandatory-detention rules are hard stops, and departures from a recommendation are audited in both directions.</a:t>
            </a:r>
            <a:endParaRPr lang="en-US" sz="1400" dirty="0"/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98" y="868680"/>
            <a:ext cx="34290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Removal is costly. Integration pays.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666598" y="310896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Each removal costs more than the last. Supervision costs a fraction of a detention bed, and people who can work legally pay more in taxes.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66597" y="48920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Sources: ICE via CNN Money (2017); DHS (May 2025); ICE FY2025 CJ; ITEP (2024).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71162" y="1055218"/>
            <a:ext cx="2229307" cy="2229307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9" name="Shape 7"/>
          <p:cNvSpPr/>
          <p:nvPr/>
        </p:nvSpPr>
        <p:spPr>
          <a:xfrm flipV="1">
            <a:off x="6150254" y="2953512"/>
            <a:ext cx="228600" cy="22860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41694" y="2953512"/>
            <a:ext cx="137160" cy="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78854" y="2953512"/>
            <a:ext cx="0" cy="13716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58661" y="1055218"/>
            <a:ext cx="2229307" cy="2229307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13" name="Shape 11"/>
          <p:cNvSpPr/>
          <p:nvPr/>
        </p:nvSpPr>
        <p:spPr>
          <a:xfrm flipV="1">
            <a:off x="8537753" y="2953512"/>
            <a:ext cx="228600" cy="22860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29193" y="2953512"/>
            <a:ext cx="137160" cy="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766353" y="2953512"/>
            <a:ext cx="0" cy="13716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45245" y="1055218"/>
            <a:ext cx="2229307" cy="2229307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7" name="Shape 15"/>
          <p:cNvSpPr/>
          <p:nvPr/>
        </p:nvSpPr>
        <p:spPr>
          <a:xfrm flipV="1">
            <a:off x="10924337" y="2953512"/>
            <a:ext cx="228600" cy="22860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015777" y="2953512"/>
            <a:ext cx="137160" cy="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52937" y="2953512"/>
            <a:ext cx="0" cy="13716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71162" y="3459175"/>
            <a:ext cx="2229307" cy="2229307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21" name="Shape 19"/>
          <p:cNvSpPr/>
          <p:nvPr/>
        </p:nvSpPr>
        <p:spPr>
          <a:xfrm flipV="1">
            <a:off x="6150254" y="5357470"/>
            <a:ext cx="228600" cy="22860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41694" y="5357470"/>
            <a:ext cx="137160" cy="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78854" y="5357470"/>
            <a:ext cx="0" cy="13716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58661" y="3459175"/>
            <a:ext cx="2229307" cy="2229307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5" name="Shape 23"/>
          <p:cNvSpPr/>
          <p:nvPr/>
        </p:nvSpPr>
        <p:spPr>
          <a:xfrm flipV="1">
            <a:off x="8537753" y="5357470"/>
            <a:ext cx="228600" cy="22860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629193" y="5357470"/>
            <a:ext cx="137160" cy="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766353" y="5357470"/>
            <a:ext cx="0" cy="13716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45245" y="3459175"/>
            <a:ext cx="2229307" cy="2229307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29" name="Shape 27"/>
          <p:cNvSpPr/>
          <p:nvPr/>
        </p:nvSpPr>
        <p:spPr>
          <a:xfrm flipV="1">
            <a:off x="10924337" y="5357470"/>
            <a:ext cx="228600" cy="22860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015777" y="5357470"/>
            <a:ext cx="137160" cy="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152937" y="5357470"/>
            <a:ext cx="0" cy="137160"/>
          </a:xfrm>
          <a:prstGeom prst="line">
            <a:avLst/>
          </a:prstGeom>
          <a:noFill/>
          <a:ln w="37719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426610" y="1367028"/>
            <a:ext cx="1837944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Cost per removal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426610" y="1852574"/>
            <a:ext cx="1837944" cy="1015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$17,121</a:t>
            </a:r>
            <a:endParaRPr lang="en-US" sz="36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DHS, 2025</a:t>
            </a:r>
            <a:endParaRPr lang="en-US" sz="3600" dirty="0"/>
          </a:p>
        </p:txBody>
      </p:sp>
      <p:sp>
        <p:nvSpPr>
          <p:cNvPr id="34" name="Shape 32"/>
          <p:cNvSpPr/>
          <p:nvPr/>
        </p:nvSpPr>
        <p:spPr>
          <a:xfrm>
            <a:off x="6823253" y="1375258"/>
            <a:ext cx="91440" cy="914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5" name="Shape 33"/>
          <p:cNvSpPr/>
          <p:nvPr/>
        </p:nvSpPr>
        <p:spPr>
          <a:xfrm>
            <a:off x="6815938" y="1477670"/>
            <a:ext cx="106070" cy="175565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7082942" y="1375258"/>
            <a:ext cx="91440" cy="914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7" name="Shape 35"/>
          <p:cNvSpPr/>
          <p:nvPr/>
        </p:nvSpPr>
        <p:spPr>
          <a:xfrm>
            <a:off x="7075627" y="1477670"/>
            <a:ext cx="106070" cy="175565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6943954" y="1338682"/>
            <a:ext cx="109728" cy="10972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9" name="Shape 37"/>
          <p:cNvSpPr/>
          <p:nvPr/>
        </p:nvSpPr>
        <p:spPr>
          <a:xfrm>
            <a:off x="6918350" y="1455725"/>
            <a:ext cx="160934" cy="197510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40" name="Shape 38"/>
          <p:cNvSpPr/>
          <p:nvPr/>
        </p:nvSpPr>
        <p:spPr>
          <a:xfrm>
            <a:off x="6987845" y="1463040"/>
            <a:ext cx="21946" cy="19019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6737299" y="2086661"/>
            <a:ext cx="2023567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Up from an ICE average of $10,854 per removal in FY2016.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9276588" y="1367028"/>
            <a:ext cx="1837944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Taxes paid, 2022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276588" y="1852574"/>
            <a:ext cx="1837944" cy="1015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$96.7B</a:t>
            </a:r>
            <a:endParaRPr lang="en-US" sz="36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ITEP estimate</a:t>
            </a:r>
            <a:endParaRPr lang="en-US" sz="3600" dirty="0"/>
          </a:p>
        </p:txBody>
      </p:sp>
      <p:sp>
        <p:nvSpPr>
          <p:cNvPr id="44" name="Shape 42"/>
          <p:cNvSpPr/>
          <p:nvPr/>
        </p:nvSpPr>
        <p:spPr>
          <a:xfrm>
            <a:off x="4455871" y="394929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Shape 43"/>
          <p:cNvSpPr/>
          <p:nvPr/>
        </p:nvSpPr>
        <p:spPr>
          <a:xfrm>
            <a:off x="4455871" y="3989527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Shape 44"/>
          <p:cNvSpPr/>
          <p:nvPr/>
        </p:nvSpPr>
        <p:spPr>
          <a:xfrm>
            <a:off x="4576572" y="3868826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Shape 45"/>
          <p:cNvSpPr/>
          <p:nvPr/>
        </p:nvSpPr>
        <p:spPr>
          <a:xfrm>
            <a:off x="4576572" y="3909060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Shape 46"/>
          <p:cNvSpPr/>
          <p:nvPr/>
        </p:nvSpPr>
        <p:spPr>
          <a:xfrm>
            <a:off x="4576572" y="394929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Shape 47"/>
          <p:cNvSpPr/>
          <p:nvPr/>
        </p:nvSpPr>
        <p:spPr>
          <a:xfrm>
            <a:off x="4576572" y="3989527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Shape 48"/>
          <p:cNvSpPr/>
          <p:nvPr/>
        </p:nvSpPr>
        <p:spPr>
          <a:xfrm>
            <a:off x="4697273" y="3788359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Shape 49"/>
          <p:cNvSpPr/>
          <p:nvPr/>
        </p:nvSpPr>
        <p:spPr>
          <a:xfrm>
            <a:off x="4697273" y="3828593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Shape 50"/>
          <p:cNvSpPr/>
          <p:nvPr/>
        </p:nvSpPr>
        <p:spPr>
          <a:xfrm>
            <a:off x="4697273" y="3868826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Shape 51"/>
          <p:cNvSpPr/>
          <p:nvPr/>
        </p:nvSpPr>
        <p:spPr>
          <a:xfrm>
            <a:off x="4697273" y="3909060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Shape 52"/>
          <p:cNvSpPr/>
          <p:nvPr/>
        </p:nvSpPr>
        <p:spPr>
          <a:xfrm>
            <a:off x="4697273" y="394929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3"/>
          <p:cNvSpPr/>
          <p:nvPr/>
        </p:nvSpPr>
        <p:spPr>
          <a:xfrm>
            <a:off x="4697273" y="3989527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Shape 54"/>
          <p:cNvSpPr/>
          <p:nvPr/>
        </p:nvSpPr>
        <p:spPr>
          <a:xfrm flipV="1">
            <a:off x="4455871" y="3755441"/>
            <a:ext cx="190195" cy="146304"/>
          </a:xfrm>
          <a:prstGeom prst="line">
            <a:avLst/>
          </a:prstGeom>
          <a:noFill/>
          <a:ln w="27432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57" name="Shape 55"/>
          <p:cNvSpPr/>
          <p:nvPr/>
        </p:nvSpPr>
        <p:spPr>
          <a:xfrm>
            <a:off x="4660697" y="3660343"/>
            <a:ext cx="124358" cy="1243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4660697" y="3667658"/>
            <a:ext cx="124358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700" dirty="0"/>
          </a:p>
        </p:txBody>
      </p:sp>
      <p:sp>
        <p:nvSpPr>
          <p:cNvPr id="59" name="Text 57"/>
          <p:cNvSpPr/>
          <p:nvPr/>
        </p:nvSpPr>
        <p:spPr>
          <a:xfrm>
            <a:off x="4374490" y="4438498"/>
            <a:ext cx="2023567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Supervision (ISAP IV ATD) cost $4.11 per person per day in FY2023.</a:t>
            </a:r>
            <a:endParaRPr lang="en-US" sz="1200" dirty="0"/>
          </a:p>
        </p:txBody>
      </p:sp>
      <p:sp>
        <p:nvSpPr>
          <p:cNvPr id="60" name="Text 58"/>
          <p:cNvSpPr/>
          <p:nvPr/>
        </p:nvSpPr>
        <p:spPr>
          <a:xfrm>
            <a:off x="6815938" y="3767328"/>
            <a:ext cx="1837944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Detention bed / day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6815938" y="4252874"/>
            <a:ext cx="1837944" cy="1015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$187.48</a:t>
            </a:r>
            <a:endParaRPr lang="en-US" sz="36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FY2023 actual</a:t>
            </a:r>
            <a:endParaRPr lang="en-US" sz="3600" dirty="0"/>
          </a:p>
        </p:txBody>
      </p:sp>
      <p:sp>
        <p:nvSpPr>
          <p:cNvPr id="62" name="Shape 60"/>
          <p:cNvSpPr/>
          <p:nvPr/>
        </p:nvSpPr>
        <p:spPr>
          <a:xfrm>
            <a:off x="9210751" y="3660343"/>
            <a:ext cx="365760" cy="365760"/>
          </a:xfrm>
          <a:prstGeom prst="donut">
            <a:avLst/>
          </a:prstGeom>
          <a:solidFill>
            <a:srgbClr val="FFFFFF"/>
          </a:solidFill>
          <a:ln/>
        </p:spPr>
      </p:sp>
      <p:sp>
        <p:nvSpPr>
          <p:cNvPr id="63" name="Shape 61"/>
          <p:cNvSpPr/>
          <p:nvPr/>
        </p:nvSpPr>
        <p:spPr>
          <a:xfrm>
            <a:off x="9335110" y="3784702"/>
            <a:ext cx="117043" cy="11704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4" name="Shape 62"/>
          <p:cNvSpPr/>
          <p:nvPr/>
        </p:nvSpPr>
        <p:spPr>
          <a:xfrm flipV="1">
            <a:off x="9357055" y="3653028"/>
            <a:ext cx="226771" cy="226771"/>
          </a:xfrm>
          <a:prstGeom prst="line">
            <a:avLst/>
          </a:prstGeom>
          <a:noFill/>
          <a:ln w="51206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65" name="Text 63"/>
          <p:cNvSpPr/>
          <p:nvPr/>
        </p:nvSpPr>
        <p:spPr>
          <a:xfrm>
            <a:off x="9134856" y="4438498"/>
            <a:ext cx="2023567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Work permits would add about $40.2B a year in taxes (ITEP).</a:t>
            </a:r>
            <a:endParaRPr lang="en-US" sz="1200" dirty="0"/>
          </a:p>
        </p:txBody>
      </p:sp>
      <p:sp>
        <p:nvSpPr>
          <p:cNvPr id="6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98" y="777240"/>
            <a:ext cx="5429707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Language access is a launch requirement</a:t>
            </a:r>
          </a:p>
        </p:txBody>
      </p:sp>
      <p:sp>
        <p:nvSpPr>
          <p:cNvPr id="3" name="Text 1"/>
          <p:cNvSpPr/>
          <p:nvPr/>
        </p:nvSpPr>
        <p:spPr>
          <a:xfrm>
            <a:off x="6400800" y="777240"/>
            <a:ext cx="49834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 person cannot be held to a notice they cannot understand. The Translate / Traducir helper translates typed text and reads it aloud now; speech input comes later. It never replaces a certified interpreter for court, police, legal papers or medical consent, and one tap requests a free human interpreter.</a:t>
            </a:r>
          </a:p>
        </p:txBody>
      </p:sp>
      <p:sp>
        <p:nvSpPr>
          <p:cNvPr id="90" name="Text Cap"/>
          <p:cNvSpPr/>
          <p:nvPr/>
        </p:nvSpPr>
        <p:spPr>
          <a:xfrm>
            <a:off x="875995" y="5715000"/>
            <a:ext cx="10424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Mixteco, Zapoteco and Triqui are families of varieties, so recordings and interpreters are matched to the person’s home region. Tiers are reviewed every 6 months from pilot intake data. Source: ISAE Product Spec v0.4, sec. 6.10–6.11.</a:t>
            </a:r>
          </a:p>
        </p:txBody>
      </p:sp>
      <p:sp>
        <p:nvSpPr>
          <p:cNvPr id="4" name="Shape 2"/>
          <p:cNvSpPr/>
          <p:nvPr/>
        </p:nvSpPr>
        <p:spPr>
          <a:xfrm>
            <a:off x="875995" y="2667305"/>
            <a:ext cx="3247949" cy="1155802"/>
          </a:xfrm>
          <a:prstGeom prst="rect">
            <a:avLst/>
          </a:prstGeom>
          <a:noFill/>
          <a:ln w="12700">
            <a:solidFill>
              <a:srgbClr val="0433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5995" y="3823106"/>
            <a:ext cx="3247949" cy="1794967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6" name="Text 4"/>
          <p:cNvSpPr/>
          <p:nvPr/>
        </p:nvSpPr>
        <p:spPr>
          <a:xfrm>
            <a:off x="1580998" y="2724912"/>
            <a:ext cx="1837944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Tier 1: launch</a:t>
            </a:r>
          </a:p>
        </p:txBody>
      </p:sp>
      <p:sp>
        <p:nvSpPr>
          <p:cNvPr id="7" name="Text 5"/>
          <p:cNvSpPr/>
          <p:nvPr/>
        </p:nvSpPr>
        <p:spPr>
          <a:xfrm>
            <a:off x="1580998" y="3067812"/>
            <a:ext cx="1837944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7</a:t>
            </a:r>
            <a:r>
              <a:rPr lang="en-US" sz="1200" dirty="0">
                <a:solidFill>
                  <a:srgbClr val="0D8782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 languages</a:t>
            </a:r>
          </a:p>
        </p:txBody>
      </p:sp>
      <p:sp>
        <p:nvSpPr>
          <p:cNvPr id="8" name="Text 6"/>
          <p:cNvSpPr/>
          <p:nvPr/>
        </p:nvSpPr>
        <p:spPr>
          <a:xfrm>
            <a:off x="1179576" y="393192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English, Spanish, Mixteco, Zapoteco, Triqui, K’iche’, Mam</a:t>
            </a:r>
          </a:p>
        </p:txBody>
      </p:sp>
      <p:sp>
        <p:nvSpPr>
          <p:cNvPr id="9" name="Text 7"/>
          <p:cNvSpPr/>
          <p:nvPr/>
        </p:nvSpPr>
        <p:spPr>
          <a:xfrm>
            <a:off x="1179576" y="4754880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Indigenous languages: human-recorded audio and community interpreters. No machine text.</a:t>
            </a:r>
          </a:p>
        </p:txBody>
      </p:sp>
      <p:sp>
        <p:nvSpPr>
          <p:cNvPr id="10" name="Shape 8"/>
          <p:cNvSpPr/>
          <p:nvPr/>
        </p:nvSpPr>
        <p:spPr>
          <a:xfrm>
            <a:off x="1260043" y="4690872"/>
            <a:ext cx="2484425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72330" y="2667305"/>
            <a:ext cx="3247949" cy="1155802"/>
          </a:xfrm>
          <a:prstGeom prst="rect">
            <a:avLst/>
          </a:prstGeom>
          <a:noFill/>
          <a:ln w="12700">
            <a:solidFill>
              <a:srgbClr val="0D878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72330" y="3823106"/>
            <a:ext cx="3247949" cy="1794967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15" name="Text 13"/>
          <p:cNvSpPr/>
          <p:nvPr/>
        </p:nvSpPr>
        <p:spPr>
          <a:xfrm>
            <a:off x="5195621" y="2724912"/>
            <a:ext cx="1837944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Tier 2</a:t>
            </a:r>
          </a:p>
        </p:txBody>
      </p:sp>
      <p:sp>
        <p:nvSpPr>
          <p:cNvPr id="16" name="Text 14"/>
          <p:cNvSpPr/>
          <p:nvPr/>
        </p:nvSpPr>
        <p:spPr>
          <a:xfrm>
            <a:off x="5195621" y="3067812"/>
            <a:ext cx="1837944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6</a:t>
            </a:r>
            <a:r>
              <a:rPr lang="en-US" sz="1200" dirty="0">
                <a:solidFill>
                  <a:srgbClr val="04337B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 languages</a:t>
            </a:r>
          </a:p>
        </p:txBody>
      </p:sp>
      <p:sp>
        <p:nvSpPr>
          <p:cNvPr id="17" name="Text 15"/>
          <p:cNvSpPr/>
          <p:nvPr/>
        </p:nvSpPr>
        <p:spPr>
          <a:xfrm>
            <a:off x="4791456" y="393192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Haitian Creole, Brazilian Portuguese, Mandarin, Cantonese, Vietnamese, Tagalog</a:t>
            </a:r>
          </a:p>
        </p:txBody>
      </p:sp>
      <p:sp>
        <p:nvSpPr>
          <p:cNvPr id="18" name="Text 16"/>
          <p:cNvSpPr/>
          <p:nvPr/>
        </p:nvSpPr>
        <p:spPr>
          <a:xfrm>
            <a:off x="4791456" y="4754880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Full written app and audio; machine translation only after a quality test.</a:t>
            </a:r>
          </a:p>
        </p:txBody>
      </p:sp>
      <p:sp>
        <p:nvSpPr>
          <p:cNvPr id="19" name="Shape 17"/>
          <p:cNvSpPr/>
          <p:nvPr/>
        </p:nvSpPr>
        <p:spPr>
          <a:xfrm>
            <a:off x="4872838" y="4690872"/>
            <a:ext cx="2484425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67751" y="2667305"/>
            <a:ext cx="3247949" cy="1155802"/>
          </a:xfrm>
          <a:prstGeom prst="rect">
            <a:avLst/>
          </a:prstGeom>
          <a:noFill/>
          <a:ln w="12700">
            <a:solidFill>
              <a:srgbClr val="04337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67751" y="3823106"/>
            <a:ext cx="3247949" cy="1794967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4" name="Text 22"/>
          <p:cNvSpPr/>
          <p:nvPr/>
        </p:nvSpPr>
        <p:spPr>
          <a:xfrm>
            <a:off x="8772754" y="2724912"/>
            <a:ext cx="1837944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Tier 3</a:t>
            </a:r>
          </a:p>
        </p:txBody>
      </p:sp>
      <p:sp>
        <p:nvSpPr>
          <p:cNvPr id="25" name="Text 23"/>
          <p:cNvSpPr/>
          <p:nvPr/>
        </p:nvSpPr>
        <p:spPr>
          <a:xfrm>
            <a:off x="8772753" y="3067812"/>
            <a:ext cx="1837943" cy="646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7</a:t>
            </a:r>
            <a:r>
              <a:rPr lang="en-US" sz="1200" dirty="0">
                <a:solidFill>
                  <a:srgbClr val="04337B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 languages</a:t>
            </a:r>
          </a:p>
        </p:txBody>
      </p:sp>
      <p:sp>
        <p:nvSpPr>
          <p:cNvPr id="26" name="Text 24"/>
          <p:cNvSpPr/>
          <p:nvPr/>
        </p:nvSpPr>
        <p:spPr>
          <a:xfrm>
            <a:off x="8385048" y="393192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Hindi, Punjabi, Gujarati, French, Arabic, Russian, Ukrainian</a:t>
            </a:r>
          </a:p>
        </p:txBody>
      </p:sp>
      <p:sp>
        <p:nvSpPr>
          <p:cNvPr id="27" name="Text 25"/>
          <p:cNvSpPr/>
          <p:nvPr/>
        </p:nvSpPr>
        <p:spPr>
          <a:xfrm>
            <a:off x="8385048" y="4754880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Written notices and phone interpretation first; full app as site demand shows.</a:t>
            </a:r>
          </a:p>
        </p:txBody>
      </p:sp>
      <p:sp>
        <p:nvSpPr>
          <p:cNvPr id="28" name="Shape 26"/>
          <p:cNvSpPr/>
          <p:nvPr/>
        </p:nvSpPr>
        <p:spPr>
          <a:xfrm>
            <a:off x="8467344" y="4690872"/>
            <a:ext cx="2484425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3115" y="4381805"/>
            <a:ext cx="10805465" cy="1714500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" name="Text 1"/>
          <p:cNvSpPr/>
          <p:nvPr/>
        </p:nvSpPr>
        <p:spPr>
          <a:xfrm>
            <a:off x="629107" y="853135"/>
            <a:ext cx="106070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 12-month pilot, then scale only on evidence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629107" y="2240280"/>
            <a:ext cx="50292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Benchmarks are pre-registered against a comparison group, and expansion happens only if they are met. Quarterly metrics include court appearance, absconding, cost per day, enrollment uptake, the 1:N lead rate, fingerprint follow-up outcomes and interpreter wait times.</a:t>
            </a:r>
          </a:p>
        </p:txBody>
      </p:sp>
      <p:sp>
        <p:nvSpPr>
          <p:cNvPr id="9" name="Text 7"/>
          <p:cNvSpPr/>
          <p:nvPr/>
        </p:nvSpPr>
        <p:spPr>
          <a:xfrm>
            <a:off x="1068934" y="4430268"/>
            <a:ext cx="219456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3–5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068934" y="5243170"/>
            <a:ext cx="2194560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ICE field offices in the pilot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853282" y="4430268"/>
            <a:ext cx="219456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0–12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3853282" y="5243170"/>
            <a:ext cx="2194560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Months: pilot phase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82766" y="4430268"/>
            <a:ext cx="219456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12–36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582766" y="5243170"/>
            <a:ext cx="2194560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Months: scale only if benchmarks are met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47327" y="4507992"/>
            <a:ext cx="219456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Quarterly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9247327" y="5243170"/>
            <a:ext cx="2194560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Public reporting of core metrics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408883" y="4746650"/>
            <a:ext cx="0" cy="1092708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96305" y="4692701"/>
            <a:ext cx="0" cy="1092708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880653" y="4712818"/>
            <a:ext cx="0" cy="1092708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26" name="Text Stop"/>
          <p:cNvSpPr/>
          <p:nvPr/>
        </p:nvSpPr>
        <p:spPr>
          <a:xfrm>
            <a:off x="6309360" y="2240280"/>
            <a:ext cx="52120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Stop conditions: the pilot pauses for review after a confirmed firewall violation, an unfixed biometric breach, a data breach, a significant drop in public safety, or a court ruling that removes its legal basis.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98" y="903427"/>
            <a:ext cx="6035040" cy="14218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Spending is up. Targeting is off.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7223760" y="1234440"/>
            <a:ext cx="4160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ICE has more money than ever, yet most of the people it holds have no criminal conviction.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83641" y="2667305"/>
            <a:ext cx="5191963" cy="2529230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5" name="Shape 3"/>
          <p:cNvSpPr/>
          <p:nvPr/>
        </p:nvSpPr>
        <p:spPr>
          <a:xfrm>
            <a:off x="6216091" y="2667305"/>
            <a:ext cx="5191963" cy="2529230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6" name="Text 4"/>
          <p:cNvSpPr/>
          <p:nvPr/>
        </p:nvSpPr>
        <p:spPr>
          <a:xfrm>
            <a:off x="1081735" y="2887675"/>
            <a:ext cx="4203497" cy="6327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Multi-year ICE funding appropriated in July 2025, including $45B for detention capacity.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81735" y="4332427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$74.85B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573622" y="2887675"/>
            <a:ext cx="4537253" cy="6327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Of the 65,765 people in ICE detention on July 11, 2026, 46,436 had no criminal conviction.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73622" y="4332427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70.6%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5480914" y="3385109"/>
            <a:ext cx="1092708" cy="1092708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792450" y="4073332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2" name="Shape 10"/>
          <p:cNvSpPr/>
          <p:nvPr/>
        </p:nvSpPr>
        <p:spPr>
          <a:xfrm>
            <a:off x="5792450" y="4127144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3" name="Shape 11"/>
          <p:cNvSpPr/>
          <p:nvPr/>
        </p:nvSpPr>
        <p:spPr>
          <a:xfrm>
            <a:off x="5953887" y="3965707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4" name="Shape 12"/>
          <p:cNvSpPr/>
          <p:nvPr/>
        </p:nvSpPr>
        <p:spPr>
          <a:xfrm>
            <a:off x="5953887" y="4019520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5" name="Shape 13"/>
          <p:cNvSpPr/>
          <p:nvPr/>
        </p:nvSpPr>
        <p:spPr>
          <a:xfrm>
            <a:off x="5953887" y="4073332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6" name="Shape 14"/>
          <p:cNvSpPr/>
          <p:nvPr/>
        </p:nvSpPr>
        <p:spPr>
          <a:xfrm>
            <a:off x="5953887" y="4127144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7" name="Shape 15"/>
          <p:cNvSpPr/>
          <p:nvPr/>
        </p:nvSpPr>
        <p:spPr>
          <a:xfrm>
            <a:off x="6115324" y="3858082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8" name="Shape 16"/>
          <p:cNvSpPr/>
          <p:nvPr/>
        </p:nvSpPr>
        <p:spPr>
          <a:xfrm>
            <a:off x="6115324" y="3911895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9" name="Shape 17"/>
          <p:cNvSpPr/>
          <p:nvPr/>
        </p:nvSpPr>
        <p:spPr>
          <a:xfrm>
            <a:off x="6115324" y="3965707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0" name="Shape 18"/>
          <p:cNvSpPr/>
          <p:nvPr/>
        </p:nvSpPr>
        <p:spPr>
          <a:xfrm>
            <a:off x="6115324" y="4019520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1" name="Shape 19"/>
          <p:cNvSpPr/>
          <p:nvPr/>
        </p:nvSpPr>
        <p:spPr>
          <a:xfrm>
            <a:off x="6115324" y="4073332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2" name="Shape 20"/>
          <p:cNvSpPr/>
          <p:nvPr/>
        </p:nvSpPr>
        <p:spPr>
          <a:xfrm>
            <a:off x="6115324" y="4127144"/>
            <a:ext cx="127193" cy="34244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3" name="Shape 21"/>
          <p:cNvSpPr/>
          <p:nvPr/>
        </p:nvSpPr>
        <p:spPr>
          <a:xfrm flipV="1">
            <a:off x="5792450" y="3814054"/>
            <a:ext cx="254386" cy="195682"/>
          </a:xfrm>
          <a:prstGeom prst="line">
            <a:avLst/>
          </a:prstGeom>
          <a:noFill/>
          <a:ln w="36690">
            <a:solidFill>
              <a:srgbClr val="04337B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6066404" y="3686861"/>
            <a:ext cx="166329" cy="166329"/>
          </a:xfrm>
          <a:prstGeom prst="ellipse">
            <a:avLst/>
          </a:prstGeom>
          <a:solidFill>
            <a:srgbClr val="04337B"/>
          </a:solidFill>
          <a:ln/>
        </p:spPr>
      </p:sp>
      <p:sp>
        <p:nvSpPr>
          <p:cNvPr id="25" name="Text 23"/>
          <p:cNvSpPr/>
          <p:nvPr/>
        </p:nvSpPr>
        <p:spPr>
          <a:xfrm>
            <a:off x="6066404" y="3696645"/>
            <a:ext cx="166329" cy="14676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83640" y="5309006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1200" i="1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Sources: CRS R48704 (Pub. L. 119-21, Sept. 2025); TRAC Immigration Quick Facts (data as of July 11, 2026).</a:t>
            </a:r>
            <a:endParaRPr lang="en-US" sz="14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98" y="903427"/>
            <a:ext cx="5689397" cy="20866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From dragnet to field enrollment</a:t>
            </a:r>
          </a:p>
        </p:txBody>
      </p:sp>
      <p:sp>
        <p:nvSpPr>
          <p:cNvPr id="3" name="Text 1"/>
          <p:cNvSpPr/>
          <p:nvPr/>
        </p:nvSpPr>
        <p:spPr>
          <a:xfrm>
            <a:off x="666598" y="3140050"/>
            <a:ext cx="5154473" cy="1677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ISAE does not abolish enforcement; it re-sequences it. A trained case worker or community partner enrolls the person where they are, with a phone photo and no office visit. Detention and removal stay for people who are dangerous, a flight risk, or under an enforceable final order.</a:t>
            </a:r>
          </a:p>
        </p:txBody>
      </p:sp>
      <p:sp>
        <p:nvSpPr>
          <p:cNvPr id="8" name="Shape 6"/>
          <p:cNvSpPr/>
          <p:nvPr/>
        </p:nvSpPr>
        <p:spPr>
          <a:xfrm>
            <a:off x="6641287" y="1125626"/>
            <a:ext cx="4176979" cy="2189988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9" name="Text 7"/>
          <p:cNvSpPr/>
          <p:nvPr/>
        </p:nvSpPr>
        <p:spPr>
          <a:xfrm>
            <a:off x="6820510" y="1322222"/>
            <a:ext cx="2192731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TODAY: THE DRAGNET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20510" y="1599286"/>
            <a:ext cx="3453689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Removal-first spending treats settled, low-risk people like high-risk cases.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20510" y="2061058"/>
            <a:ext cx="347472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Arrest first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820510" y="2842870"/>
            <a:ext cx="3587191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Low-risk cases use beds and officer time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0408615" y="1800454"/>
            <a:ext cx="821131" cy="821131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10635386" y="2026310"/>
            <a:ext cx="367589" cy="367589"/>
          </a:xfrm>
          <a:prstGeom prst="donut">
            <a:avLst/>
          </a:prstGeom>
          <a:solidFill>
            <a:srgbClr val="04337B"/>
          </a:solidFill>
          <a:ln/>
        </p:spPr>
      </p:sp>
      <p:sp>
        <p:nvSpPr>
          <p:cNvPr id="15" name="Shape 13"/>
          <p:cNvSpPr/>
          <p:nvPr/>
        </p:nvSpPr>
        <p:spPr>
          <a:xfrm>
            <a:off x="10760367" y="2151291"/>
            <a:ext cx="117628" cy="117628"/>
          </a:xfrm>
          <a:prstGeom prst="ellipse">
            <a:avLst/>
          </a:prstGeom>
          <a:solidFill>
            <a:srgbClr val="04337B"/>
          </a:solidFill>
          <a:ln/>
        </p:spPr>
      </p:sp>
      <p:sp>
        <p:nvSpPr>
          <p:cNvPr id="16" name="Shape 14"/>
          <p:cNvSpPr/>
          <p:nvPr/>
        </p:nvSpPr>
        <p:spPr>
          <a:xfrm flipV="1">
            <a:off x="10782422" y="2018959"/>
            <a:ext cx="227905" cy="227905"/>
          </a:xfrm>
          <a:prstGeom prst="line">
            <a:avLst/>
          </a:prstGeom>
          <a:noFill/>
          <a:ln w="51462">
            <a:solidFill>
              <a:srgbClr val="04337B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6641287" y="3542386"/>
            <a:ext cx="4176979" cy="2189988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18" name="Text 16"/>
          <p:cNvSpPr/>
          <p:nvPr/>
        </p:nvSpPr>
        <p:spPr>
          <a:xfrm>
            <a:off x="6820510" y="3738982"/>
            <a:ext cx="3474720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ISAE: FIELD ENROLLMENT</a:t>
            </a:r>
          </a:p>
        </p:txBody>
      </p:sp>
      <p:sp>
        <p:nvSpPr>
          <p:cNvPr id="19" name="Text 17"/>
          <p:cNvSpPr/>
          <p:nvPr/>
        </p:nvSpPr>
        <p:spPr>
          <a:xfrm>
            <a:off x="6820510" y="4016045"/>
            <a:ext cx="3453689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At home, church or clinic. A temporary digital ID is texted until the card arrives.</a:t>
            </a:r>
          </a:p>
        </p:txBody>
      </p:sp>
      <p:sp>
        <p:nvSpPr>
          <p:cNvPr id="20" name="Text 18"/>
          <p:cNvSpPr/>
          <p:nvPr/>
        </p:nvSpPr>
        <p:spPr>
          <a:xfrm>
            <a:off x="6820510" y="4477817"/>
            <a:ext cx="347472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Enroll first</a:t>
            </a:r>
          </a:p>
        </p:txBody>
      </p:sp>
      <p:sp>
        <p:nvSpPr>
          <p:cNvPr id="21" name="Text 19"/>
          <p:cNvSpPr/>
          <p:nvPr/>
        </p:nvSpPr>
        <p:spPr>
          <a:xfrm>
            <a:off x="6820510" y="5259629"/>
            <a:ext cx="3587191" cy="27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No office visit. No arrests at enrollment.</a:t>
            </a:r>
          </a:p>
        </p:txBody>
      </p:sp>
      <p:sp>
        <p:nvSpPr>
          <p:cNvPr id="22" name="Shape 20"/>
          <p:cNvSpPr/>
          <p:nvPr/>
        </p:nvSpPr>
        <p:spPr>
          <a:xfrm>
            <a:off x="10408615" y="4217213"/>
            <a:ext cx="821131" cy="821131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2700000">
              <a:srgbClr val="000000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635386" y="4457773"/>
            <a:ext cx="213202" cy="95573"/>
          </a:xfrm>
          <a:prstGeom prst="ellipse">
            <a:avLst/>
          </a:prstGeom>
          <a:solidFill>
            <a:srgbClr val="0D8782"/>
          </a:solidFill>
          <a:ln/>
        </p:spPr>
      </p:sp>
      <p:sp>
        <p:nvSpPr>
          <p:cNvPr id="24" name="Shape 22"/>
          <p:cNvSpPr/>
          <p:nvPr/>
        </p:nvSpPr>
        <p:spPr>
          <a:xfrm>
            <a:off x="10635386" y="4538643"/>
            <a:ext cx="213202" cy="95573"/>
          </a:xfrm>
          <a:prstGeom prst="ellipse">
            <a:avLst/>
          </a:prstGeom>
          <a:solidFill>
            <a:srgbClr val="0D8782"/>
          </a:solidFill>
          <a:ln/>
        </p:spPr>
      </p:sp>
      <p:sp>
        <p:nvSpPr>
          <p:cNvPr id="25" name="Shape 23"/>
          <p:cNvSpPr/>
          <p:nvPr/>
        </p:nvSpPr>
        <p:spPr>
          <a:xfrm>
            <a:off x="10635386" y="4619512"/>
            <a:ext cx="213202" cy="95573"/>
          </a:xfrm>
          <a:prstGeom prst="ellipse">
            <a:avLst/>
          </a:prstGeom>
          <a:solidFill>
            <a:srgbClr val="0D8782"/>
          </a:solidFill>
          <a:ln/>
        </p:spPr>
      </p:sp>
      <p:sp>
        <p:nvSpPr>
          <p:cNvPr id="26" name="Shape 24"/>
          <p:cNvSpPr/>
          <p:nvPr/>
        </p:nvSpPr>
        <p:spPr>
          <a:xfrm>
            <a:off x="10775070" y="4582753"/>
            <a:ext cx="227905" cy="227905"/>
          </a:xfrm>
          <a:prstGeom prst="ellipse">
            <a:avLst/>
          </a:prstGeom>
          <a:solidFill>
            <a:srgbClr val="0D8782"/>
          </a:solidFill>
          <a:ln/>
        </p:spPr>
      </p:sp>
      <p:sp>
        <p:nvSpPr>
          <p:cNvPr id="27" name="Text 25"/>
          <p:cNvSpPr/>
          <p:nvPr/>
        </p:nvSpPr>
        <p:spPr>
          <a:xfrm>
            <a:off x="10775070" y="4604809"/>
            <a:ext cx="227905" cy="1837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12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4826" y="1097280"/>
            <a:ext cx="5298948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app carries the routine work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6154826" y="2377440"/>
            <a:ext cx="5062118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Routine contacts move into the app, so officer time goes to the highest-risk cases. No smartphone is needed to start: SMS and voice calls work too. Caseload per tier is measured in the pilot, not assumed.</a:t>
            </a:r>
          </a:p>
        </p:txBody>
      </p:sp>
      <p:sp>
        <p:nvSpPr>
          <p:cNvPr id="4" name="Shape 2"/>
          <p:cNvSpPr/>
          <p:nvPr/>
        </p:nvSpPr>
        <p:spPr>
          <a:xfrm>
            <a:off x="661111" y="1467612"/>
            <a:ext cx="2350008" cy="174559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11073" y="2073859"/>
            <a:ext cx="21031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Court reminders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8388" y="2383841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Hearing and check-in dates by app, text or voice call.</a:t>
            </a:r>
          </a:p>
        </p:txBody>
      </p:sp>
      <p:sp>
        <p:nvSpPr>
          <p:cNvPr id="7" name="Shape 5"/>
          <p:cNvSpPr/>
          <p:nvPr/>
        </p:nvSpPr>
        <p:spPr>
          <a:xfrm>
            <a:off x="895198" y="1200607"/>
            <a:ext cx="692201" cy="692201"/>
          </a:xfrm>
          <a:prstGeom prst="ellipse">
            <a:avLst/>
          </a:prstGeom>
          <a:solidFill>
            <a:srgbClr val="0D8782"/>
          </a:solidFill>
          <a:ln/>
        </p:spPr>
      </p:sp>
      <p:sp>
        <p:nvSpPr>
          <p:cNvPr id="8" name="Shape 6"/>
          <p:cNvSpPr/>
          <p:nvPr/>
        </p:nvSpPr>
        <p:spPr>
          <a:xfrm>
            <a:off x="1065276" y="1429207"/>
            <a:ext cx="91440" cy="914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1057961" y="1531620"/>
            <a:ext cx="106070" cy="175565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1324966" y="1429207"/>
            <a:ext cx="91440" cy="914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1317650" y="1531620"/>
            <a:ext cx="106070" cy="175565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1185977" y="1392631"/>
            <a:ext cx="109728" cy="10972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160374" y="1509674"/>
            <a:ext cx="160934" cy="197510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1229868" y="1516990"/>
            <a:ext cx="21946" cy="19019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3360420" y="1467612"/>
            <a:ext cx="2350008" cy="174559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510382" y="2073859"/>
            <a:ext cx="21031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English lessons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17697" y="2383841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Green Path modules completed in the app.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594506" y="1200607"/>
            <a:ext cx="692201" cy="692201"/>
          </a:xfrm>
          <a:prstGeom prst="ellipse">
            <a:avLst/>
          </a:prstGeom>
          <a:solidFill>
            <a:srgbClr val="04337B"/>
          </a:solidFill>
          <a:ln/>
        </p:spPr>
      </p:sp>
      <p:sp>
        <p:nvSpPr>
          <p:cNvPr id="19" name="Shape 17"/>
          <p:cNvSpPr/>
          <p:nvPr/>
        </p:nvSpPr>
        <p:spPr>
          <a:xfrm>
            <a:off x="3764585" y="1652321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3764585" y="169255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3885286" y="157185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3885286" y="1612087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3885286" y="1652321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3885286" y="169255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4005986" y="1491386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4005986" y="1531620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4005986" y="157185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4005986" y="1612087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4005986" y="1652321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4005986" y="169255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Shape 29"/>
          <p:cNvSpPr/>
          <p:nvPr/>
        </p:nvSpPr>
        <p:spPr>
          <a:xfrm flipV="1">
            <a:off x="3764585" y="1458468"/>
            <a:ext cx="190195" cy="146304"/>
          </a:xfrm>
          <a:prstGeom prst="line">
            <a:avLst/>
          </a:prstGeom>
          <a:noFill/>
          <a:ln w="27432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3969410" y="1363370"/>
            <a:ext cx="124358" cy="1243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3969410" y="1370686"/>
            <a:ext cx="124358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661111" y="3911803"/>
            <a:ext cx="2350008" cy="174559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811073" y="4518050"/>
            <a:ext cx="21031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Check-ins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18388" y="4828032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Scheduled check-ins without an office visit.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895198" y="3644798"/>
            <a:ext cx="692201" cy="692201"/>
          </a:xfrm>
          <a:prstGeom prst="ellipse">
            <a:avLst/>
          </a:prstGeom>
          <a:solidFill>
            <a:srgbClr val="04337B"/>
          </a:solidFill>
          <a:ln/>
        </p:spPr>
      </p:sp>
      <p:sp>
        <p:nvSpPr>
          <p:cNvPr id="38" name="Shape 36"/>
          <p:cNvSpPr/>
          <p:nvPr/>
        </p:nvSpPr>
        <p:spPr>
          <a:xfrm>
            <a:off x="1057961" y="3822192"/>
            <a:ext cx="212141" cy="9509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9" name="Shape 37"/>
          <p:cNvSpPr/>
          <p:nvPr/>
        </p:nvSpPr>
        <p:spPr>
          <a:xfrm>
            <a:off x="1057961" y="3902659"/>
            <a:ext cx="212141" cy="9509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0" name="Shape 38"/>
          <p:cNvSpPr/>
          <p:nvPr/>
        </p:nvSpPr>
        <p:spPr>
          <a:xfrm>
            <a:off x="1057961" y="3983126"/>
            <a:ext cx="212141" cy="9509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1" name="Shape 39"/>
          <p:cNvSpPr/>
          <p:nvPr/>
        </p:nvSpPr>
        <p:spPr>
          <a:xfrm>
            <a:off x="1196950" y="3946550"/>
            <a:ext cx="226771" cy="226771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1196950" y="3968496"/>
            <a:ext cx="22677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3360420" y="3911803"/>
            <a:ext cx="2350008" cy="174559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3510382" y="4518050"/>
            <a:ext cx="21031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Translate helper</a:t>
            </a:r>
          </a:p>
        </p:txBody>
      </p:sp>
      <p:sp>
        <p:nvSpPr>
          <p:cNvPr id="45" name="Text 43"/>
          <p:cNvSpPr/>
          <p:nvPr/>
        </p:nvSpPr>
        <p:spPr>
          <a:xfrm>
            <a:off x="3517697" y="4828032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Typed text translated and read aloud; speech input later.</a:t>
            </a:r>
          </a:p>
        </p:txBody>
      </p:sp>
      <p:sp>
        <p:nvSpPr>
          <p:cNvPr id="46" name="Shape 44"/>
          <p:cNvSpPr/>
          <p:nvPr/>
        </p:nvSpPr>
        <p:spPr>
          <a:xfrm>
            <a:off x="3594506" y="3644798"/>
            <a:ext cx="692201" cy="692201"/>
          </a:xfrm>
          <a:prstGeom prst="ellipse">
            <a:avLst/>
          </a:prstGeom>
          <a:solidFill>
            <a:srgbClr val="0D8782"/>
          </a:solidFill>
          <a:ln/>
        </p:spPr>
      </p:sp>
      <p:sp>
        <p:nvSpPr>
          <p:cNvPr id="47" name="Shape 45"/>
          <p:cNvSpPr/>
          <p:nvPr/>
        </p:nvSpPr>
        <p:spPr>
          <a:xfrm>
            <a:off x="3757270" y="3807562"/>
            <a:ext cx="365760" cy="365760"/>
          </a:xfrm>
          <a:prstGeom prst="donut">
            <a:avLst/>
          </a:prstGeom>
          <a:solidFill>
            <a:srgbClr val="FFFFFF"/>
          </a:solidFill>
          <a:ln/>
        </p:spPr>
      </p:sp>
      <p:sp>
        <p:nvSpPr>
          <p:cNvPr id="48" name="Shape 46"/>
          <p:cNvSpPr/>
          <p:nvPr/>
        </p:nvSpPr>
        <p:spPr>
          <a:xfrm>
            <a:off x="3881628" y="3931920"/>
            <a:ext cx="117043" cy="11704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9" name="Shape 47"/>
          <p:cNvSpPr/>
          <p:nvPr/>
        </p:nvSpPr>
        <p:spPr>
          <a:xfrm flipV="1">
            <a:off x="3903574" y="3800246"/>
            <a:ext cx="226771" cy="226771"/>
          </a:xfrm>
          <a:prstGeom prst="line">
            <a:avLst/>
          </a:prstGeom>
          <a:noFill/>
          <a:ln w="51206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50" name="Shape 48"/>
          <p:cNvSpPr/>
          <p:nvPr/>
        </p:nvSpPr>
        <p:spPr>
          <a:xfrm>
            <a:off x="6328562" y="4288536"/>
            <a:ext cx="2134210" cy="1308506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51" name="Shape 49"/>
          <p:cNvSpPr/>
          <p:nvPr/>
        </p:nvSpPr>
        <p:spPr>
          <a:xfrm>
            <a:off x="8907170" y="4288536"/>
            <a:ext cx="2134210" cy="1308506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52" name="Text 50"/>
          <p:cNvSpPr/>
          <p:nvPr/>
        </p:nvSpPr>
        <p:spPr>
          <a:xfrm>
            <a:off x="6475781" y="4413809"/>
            <a:ext cx="1837944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Caseload cap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475781" y="4707331"/>
            <a:ext cx="1567282" cy="769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40</a:t>
            </a:r>
            <a:endParaRPr lang="en-US" sz="4400" dirty="0"/>
          </a:p>
        </p:txBody>
      </p:sp>
      <p:sp>
        <p:nvSpPr>
          <p:cNvPr id="54" name="Text 52"/>
          <p:cNvSpPr/>
          <p:nvPr/>
        </p:nvSpPr>
        <p:spPr>
          <a:xfrm>
            <a:off x="9055303" y="4413809"/>
            <a:ext cx="1837944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 ATD today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051646" y="4800600"/>
            <a:ext cx="1989734" cy="769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183,181</a:t>
            </a:r>
            <a:endParaRPr lang="en-US" sz="4400" dirty="0"/>
          </a:p>
        </p:txBody>
      </p:sp>
      <p:sp>
        <p:nvSpPr>
          <p:cNvPr id="5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598" y="777240"/>
            <a:ext cx="510601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Replacing ICE is a job for Congress</a:t>
            </a:r>
          </a:p>
        </p:txBody>
      </p:sp>
      <p:sp>
        <p:nvSpPr>
          <p:cNvPr id="3" name="Text 1"/>
          <p:cNvSpPr/>
          <p:nvPr/>
        </p:nvSpPr>
        <p:spPr>
          <a:xfrm>
            <a:off x="666598" y="2194560"/>
            <a:ext cx="480517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ICE was created by statute (Homeland Security Act § 442), and the DHS Secretary cannot abolish it. The long-term aim is ISAE as its successor, but only after a pilot shows results and Congress legislates.</a:t>
            </a:r>
          </a:p>
        </p:txBody>
      </p:sp>
      <p:sp>
        <p:nvSpPr>
          <p:cNvPr id="4" name="Text 2"/>
          <p:cNvSpPr/>
          <p:nvPr/>
        </p:nvSpPr>
        <p:spPr>
          <a:xfrm>
            <a:off x="666598" y="3611880"/>
            <a:ext cx="457200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What the successor would keep</a:t>
            </a:r>
          </a:p>
        </p:txBody>
      </p:sp>
      <p:sp>
        <p:nvSpPr>
          <p:cNvPr id="5" name="Shape 3"/>
          <p:cNvSpPr/>
          <p:nvPr/>
        </p:nvSpPr>
        <p:spPr>
          <a:xfrm>
            <a:off x="829361" y="4363206"/>
            <a:ext cx="76042" cy="91751"/>
          </a:xfrm>
          <a:prstGeom prst="line">
            <a:avLst/>
          </a:prstGeom>
          <a:noFill/>
          <a:ln w="31750">
            <a:solidFill>
              <a:srgbClr val="0433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905402" y="4296766"/>
            <a:ext cx="135185" cy="158191"/>
          </a:xfrm>
          <a:prstGeom prst="line">
            <a:avLst/>
          </a:prstGeom>
          <a:noFill/>
          <a:ln w="31750">
            <a:solidFill>
              <a:srgbClr val="04337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6716" y="4180637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 smaller serious-crime unit inside ISAE, with its own leadership and budget</a:t>
            </a:r>
          </a:p>
        </p:txBody>
      </p:sp>
      <p:sp>
        <p:nvSpPr>
          <p:cNvPr id="8" name="Shape 6"/>
          <p:cNvSpPr/>
          <p:nvPr/>
        </p:nvSpPr>
        <p:spPr>
          <a:xfrm>
            <a:off x="829361" y="4856982"/>
            <a:ext cx="76042" cy="91751"/>
          </a:xfrm>
          <a:prstGeom prst="line">
            <a:avLst/>
          </a:prstGeom>
          <a:noFill/>
          <a:ln w="31750">
            <a:solidFill>
              <a:srgbClr val="04337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905402" y="4790542"/>
            <a:ext cx="135185" cy="158191"/>
          </a:xfrm>
          <a:prstGeom prst="line">
            <a:avLst/>
          </a:prstGeom>
          <a:noFill/>
          <a:ln w="31750">
            <a:solidFill>
              <a:srgbClr val="04337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56716" y="4674413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Transfer of ICE staff with pay protection and paid retraining</a:t>
            </a:r>
          </a:p>
        </p:txBody>
      </p:sp>
      <p:sp>
        <p:nvSpPr>
          <p:cNvPr id="11" name="Shape 9"/>
          <p:cNvSpPr/>
          <p:nvPr/>
        </p:nvSpPr>
        <p:spPr>
          <a:xfrm>
            <a:off x="829361" y="5355330"/>
            <a:ext cx="76042" cy="91751"/>
          </a:xfrm>
          <a:prstGeom prst="line">
            <a:avLst/>
          </a:prstGeom>
          <a:noFill/>
          <a:ln w="31750">
            <a:solidFill>
              <a:srgbClr val="04337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05402" y="5288890"/>
            <a:ext cx="135185" cy="158191"/>
          </a:xfrm>
          <a:prstGeom prst="line">
            <a:avLst/>
          </a:prstGeom>
          <a:noFill/>
          <a:ln w="31750">
            <a:solidFill>
              <a:srgbClr val="04337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6716" y="5172761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GAO evaluation at year 3 and a sunset clause at year 5</a:t>
            </a:r>
          </a:p>
        </p:txBody>
      </p:sp>
      <p:sp>
        <p:nvSpPr>
          <p:cNvPr id="14" name="Shape 12"/>
          <p:cNvSpPr/>
          <p:nvPr/>
        </p:nvSpPr>
        <p:spPr>
          <a:xfrm>
            <a:off x="6228893" y="1042416"/>
            <a:ext cx="5296205" cy="1131113"/>
          </a:xfrm>
          <a:prstGeom prst="rect">
            <a:avLst/>
          </a:prstGeom>
          <a:noFill/>
          <a:ln w="12700">
            <a:solidFill>
              <a:srgbClr val="0225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006" y="1042416"/>
            <a:ext cx="1622146" cy="1131113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6" name="Text 14"/>
          <p:cNvSpPr/>
          <p:nvPr/>
        </p:nvSpPr>
        <p:spPr>
          <a:xfrm>
            <a:off x="6254496" y="1284732"/>
            <a:ext cx="1554480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~22,000</a:t>
            </a:r>
          </a:p>
        </p:txBody>
      </p:sp>
      <p:sp>
        <p:nvSpPr>
          <p:cNvPr id="17" name="Text 15"/>
          <p:cNvSpPr/>
          <p:nvPr/>
        </p:nvSpPr>
        <p:spPr>
          <a:xfrm>
            <a:off x="7985455" y="1163117"/>
            <a:ext cx="342900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 workforce to bring along</a:t>
            </a:r>
          </a:p>
        </p:txBody>
      </p:sp>
      <p:sp>
        <p:nvSpPr>
          <p:cNvPr id="18" name="Text 16"/>
          <p:cNvSpPr/>
          <p:nvPr/>
        </p:nvSpPr>
        <p:spPr>
          <a:xfrm>
            <a:off x="7985455" y="1501445"/>
            <a:ext cx="3386938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ICE grew from about 10,000 to 22,000 staff in 2025; unions have opposed discretion before.</a:t>
            </a:r>
          </a:p>
        </p:txBody>
      </p:sp>
      <p:sp>
        <p:nvSpPr>
          <p:cNvPr id="19" name="Shape 17"/>
          <p:cNvSpPr/>
          <p:nvPr/>
        </p:nvSpPr>
        <p:spPr>
          <a:xfrm>
            <a:off x="6228893" y="2258568"/>
            <a:ext cx="5296205" cy="1131113"/>
          </a:xfrm>
          <a:prstGeom prst="rect">
            <a:avLst/>
          </a:prstGeom>
          <a:noFill/>
          <a:ln w="12700">
            <a:solidFill>
              <a:srgbClr val="0D878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006" y="2258568"/>
            <a:ext cx="1622146" cy="1131113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21" name="Text 19"/>
          <p:cNvSpPr/>
          <p:nvPr/>
        </p:nvSpPr>
        <p:spPr>
          <a:xfrm>
            <a:off x="6254496" y="2500884"/>
            <a:ext cx="1554480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$45B</a:t>
            </a:r>
          </a:p>
        </p:txBody>
      </p:sp>
      <p:sp>
        <p:nvSpPr>
          <p:cNvPr id="22" name="Text 20"/>
          <p:cNvSpPr/>
          <p:nvPr/>
        </p:nvSpPr>
        <p:spPr>
          <a:xfrm>
            <a:off x="7985455" y="2379269"/>
            <a:ext cx="342900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Detention money locked in</a:t>
            </a:r>
          </a:p>
        </p:txBody>
      </p:sp>
      <p:sp>
        <p:nvSpPr>
          <p:cNvPr id="23" name="Text 21"/>
          <p:cNvSpPr/>
          <p:nvPr/>
        </p:nvSpPr>
        <p:spPr>
          <a:xfrm>
            <a:off x="7985455" y="2717597"/>
            <a:ext cx="3386938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Available largely through FY2029; redirecting it needs Congress.</a:t>
            </a:r>
          </a:p>
        </p:txBody>
      </p:sp>
      <p:sp>
        <p:nvSpPr>
          <p:cNvPr id="24" name="Shape 22"/>
          <p:cNvSpPr/>
          <p:nvPr/>
        </p:nvSpPr>
        <p:spPr>
          <a:xfrm>
            <a:off x="6228893" y="3458261"/>
            <a:ext cx="5296205" cy="1131113"/>
          </a:xfrm>
          <a:prstGeom prst="rect">
            <a:avLst/>
          </a:prstGeom>
          <a:noFill/>
          <a:ln w="12700">
            <a:solidFill>
              <a:srgbClr val="02255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17006" y="3458261"/>
            <a:ext cx="1622146" cy="1131113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6" name="Text 24"/>
          <p:cNvSpPr/>
          <p:nvPr/>
        </p:nvSpPr>
        <p:spPr>
          <a:xfrm>
            <a:off x="6254496" y="3700577"/>
            <a:ext cx="1554480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22</a:t>
            </a:r>
          </a:p>
        </p:txBody>
      </p:sp>
      <p:sp>
        <p:nvSpPr>
          <p:cNvPr id="27" name="Text 25"/>
          <p:cNvSpPr/>
          <p:nvPr/>
        </p:nvSpPr>
        <p:spPr>
          <a:xfrm>
            <a:off x="7985455" y="3578962"/>
            <a:ext cx="342900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 hard precedent</a:t>
            </a:r>
          </a:p>
        </p:txBody>
      </p:sp>
      <p:sp>
        <p:nvSpPr>
          <p:cNvPr id="28" name="Text 26"/>
          <p:cNvSpPr/>
          <p:nvPr/>
        </p:nvSpPr>
        <p:spPr>
          <a:xfrm>
            <a:off x="7985455" y="3917290"/>
            <a:ext cx="3386938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Merging 22 agencies put DHS on GAO’s High-Risk List in 2003.</a:t>
            </a:r>
          </a:p>
        </p:txBody>
      </p:sp>
      <p:sp>
        <p:nvSpPr>
          <p:cNvPr id="29" name="Shape 27"/>
          <p:cNvSpPr/>
          <p:nvPr/>
        </p:nvSpPr>
        <p:spPr>
          <a:xfrm>
            <a:off x="6228893" y="4657954"/>
            <a:ext cx="5296205" cy="1131113"/>
          </a:xfrm>
          <a:prstGeom prst="rect">
            <a:avLst/>
          </a:prstGeom>
          <a:noFill/>
          <a:ln w="12700">
            <a:solidFill>
              <a:srgbClr val="0D878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17006" y="4657954"/>
            <a:ext cx="1622146" cy="1131113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31" name="Text 29"/>
          <p:cNvSpPr/>
          <p:nvPr/>
        </p:nvSpPr>
        <p:spPr>
          <a:xfrm>
            <a:off x="6254496" y="4900270"/>
            <a:ext cx="1554480" cy="6464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38%</a:t>
            </a:r>
          </a:p>
        </p:txBody>
      </p:sp>
      <p:sp>
        <p:nvSpPr>
          <p:cNvPr id="32" name="Text 30"/>
          <p:cNvSpPr/>
          <p:nvPr/>
        </p:nvSpPr>
        <p:spPr>
          <a:xfrm>
            <a:off x="7985455" y="4778654"/>
            <a:ext cx="342900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Polarized politics</a:t>
            </a:r>
          </a:p>
        </p:txBody>
      </p:sp>
      <p:sp>
        <p:nvSpPr>
          <p:cNvPr id="33" name="Text 31"/>
          <p:cNvSpPr/>
          <p:nvPr/>
        </p:nvSpPr>
        <p:spPr>
          <a:xfrm>
            <a:off x="7985455" y="5116982"/>
            <a:ext cx="3386938" cy="555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Gallup, June 2025: 38% back deporting all; 78% back an earned path.</a:t>
            </a: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72300" y="868680"/>
            <a:ext cx="4038905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Privacy built in, not bolted on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6972300" y="2743200"/>
            <a:ext cx="4038905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One 1:N face check runs at enrollment, against criminal databases only. It is an investigative lead, never grounds for action on its own. Any doubt means a fingerprint follow-up later, in the field; there are no arrests at enrollment, and the temporary ID stays active meanwhile. Fingerprints stay optional until rugged field readers exist.</a:t>
            </a:r>
          </a:p>
        </p:txBody>
      </p:sp>
      <p:sp>
        <p:nvSpPr>
          <p:cNvPr id="6" name="Text 4"/>
          <p:cNvSpPr/>
          <p:nvPr/>
        </p:nvSpPr>
        <p:spPr>
          <a:xfrm>
            <a:off x="6972300" y="525780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Sources: ISAE White Paper sec. 4, 7; Product Spec v0.4 (FE-04–FE-08, FV-01, sec. 12.2); DHS/ICE/PIA-062.</a:t>
            </a:r>
          </a:p>
        </p:txBody>
      </p:sp>
      <p:sp>
        <p:nvSpPr>
          <p:cNvPr id="8" name="Shape 6"/>
          <p:cNvSpPr/>
          <p:nvPr/>
        </p:nvSpPr>
        <p:spPr>
          <a:xfrm>
            <a:off x="3200400" y="0"/>
            <a:ext cx="3200400" cy="2282342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9" name="Text 7"/>
          <p:cNvSpPr/>
          <p:nvPr/>
        </p:nvSpPr>
        <p:spPr>
          <a:xfrm>
            <a:off x="3571646" y="377647"/>
            <a:ext cx="24579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Face matching</a:t>
            </a:r>
          </a:p>
        </p:txBody>
      </p:sp>
      <p:sp>
        <p:nvSpPr>
          <p:cNvPr id="10" name="Text 8"/>
          <p:cNvSpPr/>
          <p:nvPr/>
        </p:nvSpPr>
        <p:spPr>
          <a:xfrm>
            <a:off x="3571646" y="623621"/>
            <a:ext cx="274320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1:1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571646" y="1436522"/>
            <a:ext cx="2514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Check-ins match only your own photo.</a:t>
            </a:r>
          </a:p>
        </p:txBody>
      </p:sp>
      <p:sp>
        <p:nvSpPr>
          <p:cNvPr id="12" name="Shape 10"/>
          <p:cNvSpPr/>
          <p:nvPr/>
        </p:nvSpPr>
        <p:spPr>
          <a:xfrm>
            <a:off x="3200400" y="2286000"/>
            <a:ext cx="3200400" cy="2282342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13" name="Text 11"/>
          <p:cNvSpPr/>
          <p:nvPr/>
        </p:nvSpPr>
        <p:spPr>
          <a:xfrm>
            <a:off x="3571646" y="2618842"/>
            <a:ext cx="24579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Location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71646" y="2864815"/>
            <a:ext cx="274320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Check-in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3571646" y="3677717"/>
            <a:ext cx="2514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Captured only at scheduled check-ins. No continuous tracking.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200400" y="4568342"/>
            <a:ext cx="3200400" cy="2289658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17" name="Text 15"/>
          <p:cNvSpPr/>
          <p:nvPr/>
        </p:nvSpPr>
        <p:spPr>
          <a:xfrm>
            <a:off x="3571646" y="4901184"/>
            <a:ext cx="24579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Data firewall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71646" y="5147158"/>
            <a:ext cx="2743200" cy="81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Warrant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3571646" y="5961888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Warrant or court order plus counsel approval.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29400" y="1025042"/>
            <a:ext cx="5562295" cy="2926080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" name="Text 1"/>
          <p:cNvSpPr/>
          <p:nvPr/>
        </p:nvSpPr>
        <p:spPr>
          <a:xfrm>
            <a:off x="797357" y="1025042"/>
            <a:ext cx="57607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Fund and authorize the ISAE pilot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97357" y="2697480"/>
            <a:ext cx="5062118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DHS can start within existing authority. Congress can judge ISAE on published evidence before it scales, and before any decision on a successor agency.</a:t>
            </a:r>
          </a:p>
        </p:txBody>
      </p:sp>
      <p:sp>
        <p:nvSpPr>
          <p:cNvPr id="5" name="Text 3"/>
          <p:cNvSpPr/>
          <p:nvPr/>
        </p:nvSpPr>
        <p:spPr>
          <a:xfrm>
            <a:off x="7082028" y="1429207"/>
            <a:ext cx="2266798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ask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243877" y="2074463"/>
            <a:ext cx="76042" cy="9175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7319918" y="2008022"/>
            <a:ext cx="135185" cy="15819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71232" y="1891894"/>
            <a:ext cx="4480560" cy="35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Authorize 3–5 pilot field offices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243877" y="2568239"/>
            <a:ext cx="76042" cy="9175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7319918" y="2501798"/>
            <a:ext cx="135185" cy="15819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71232" y="2385670"/>
            <a:ext cx="4480560" cy="35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Fund case managers, interpreters and legal aid</a:t>
            </a:r>
          </a:p>
        </p:txBody>
      </p:sp>
      <p:sp>
        <p:nvSpPr>
          <p:cNvPr id="12" name="Shape 10"/>
          <p:cNvSpPr/>
          <p:nvPr/>
        </p:nvSpPr>
        <p:spPr>
          <a:xfrm>
            <a:off x="7243877" y="3066587"/>
            <a:ext cx="76042" cy="9175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7319918" y="3000146"/>
            <a:ext cx="135185" cy="15819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71232" y="2884018"/>
            <a:ext cx="4480560" cy="35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Adopt the privacy firewall</a:t>
            </a:r>
            <a:endParaRPr lang="en-US" sz="1400" dirty="0"/>
          </a:p>
        </p:txBody>
      </p:sp>
      <p:sp>
        <p:nvSpPr>
          <p:cNvPr id="26" name="Shape 10b"/>
          <p:cNvSpPr/>
          <p:nvPr/>
        </p:nvSpPr>
        <p:spPr>
          <a:xfrm>
            <a:off x="7243877" y="3564935"/>
            <a:ext cx="76042" cy="9175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27" name="Shape 11b"/>
          <p:cNvSpPr/>
          <p:nvPr/>
        </p:nvSpPr>
        <p:spPr>
          <a:xfrm flipV="1">
            <a:off x="7319918" y="3498494"/>
            <a:ext cx="135185" cy="158191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28" name="Text 12b"/>
          <p:cNvSpPr/>
          <p:nvPr/>
        </p:nvSpPr>
        <p:spPr>
          <a:xfrm>
            <a:off x="7571232" y="3382366"/>
            <a:ext cx="4480560" cy="35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Publish core metrics every quarter</a:t>
            </a:r>
            <a:endParaRPr lang="en-US" sz="1400" dirty="0"/>
          </a:p>
        </p:txBody>
      </p:sp>
      <p:sp>
        <p:nvSpPr>
          <p:cNvPr id="29" name="Text Tag"/>
          <p:cNvSpPr/>
          <p:nvPr/>
        </p:nvSpPr>
        <p:spPr>
          <a:xfrm>
            <a:off x="797356" y="4297680"/>
            <a:ext cx="106070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400" dirty="0" i="1">
                <a:solidFill>
                  <a:srgbClr val="04337B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“You are not under arrest; you are under enrollment.”</a:t>
            </a:r>
            <a:endParaRPr lang="en-US" sz="1400" dirty="0"/>
          </a:p>
        </p:txBody>
      </p:sp>
      <p:sp>
        <p:nvSpPr>
          <p:cNvPr id="91" name="Text Web"/>
          <p:cNvSpPr/>
          <p:nvPr/>
        </p:nvSpPr>
        <p:spPr>
          <a:xfrm>
            <a:off x="797356" y="5120640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800" dirty="0">
                <a:solidFill>
                  <a:srgbClr val="0D8782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myisae.org  ·  isae.works  ·  contact@isae.works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095" y="773582"/>
            <a:ext cx="2832811" cy="5309921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3" name="Shape 1"/>
          <p:cNvSpPr/>
          <p:nvPr/>
        </p:nvSpPr>
        <p:spPr>
          <a:xfrm>
            <a:off x="3366821" y="2510942"/>
            <a:ext cx="2655418" cy="3573475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4" name="Shape 2"/>
          <p:cNvSpPr/>
          <p:nvPr/>
        </p:nvSpPr>
        <p:spPr>
          <a:xfrm>
            <a:off x="3379622" y="773582"/>
            <a:ext cx="2655418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43913" y="2365297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1243913" y="2523012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1717060" y="2049865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1717060" y="2207581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1717060" y="2365297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1717060" y="2523012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2190207" y="1734434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2190207" y="1892150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2190207" y="2049865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2190207" y="2207581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2190207" y="2365297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2190207" y="2523012"/>
            <a:ext cx="372783" cy="10036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 flipV="1">
            <a:off x="1243913" y="1605394"/>
            <a:ext cx="745565" cy="573512"/>
          </a:xfrm>
          <a:prstGeom prst="line">
            <a:avLst/>
          </a:prstGeom>
          <a:noFill/>
          <a:ln w="107533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2046830" y="1232611"/>
            <a:ext cx="487485" cy="487485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2046830" y="1261287"/>
            <a:ext cx="487485" cy="43013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875081" y="2819095"/>
            <a:ext cx="23317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Case management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75081" y="3246120"/>
            <a:ext cx="2241194" cy="23244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Case managers worked with vulnerable families in five regions. ICE reported 100% court attendance, and 2% (23 of 954) absconded.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656686" y="1024128"/>
            <a:ext cx="2073859" cy="11932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4337B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99% check-in compliance </a:t>
            </a:r>
            <a:r>
              <a:rPr lang="en-US" sz="1400" dirty="0">
                <a:solidFill>
                  <a:srgbClr val="04337B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in ICE's 2016-17 Family Case Management Program.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656686" y="2799893"/>
            <a:ext cx="2073859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Check-ins met</a:t>
            </a:r>
            <a:endParaRPr lang="en-US" sz="1600" dirty="0"/>
          </a:p>
        </p:txBody>
      </p:sp>
      <p:graphicFrame>
        <p:nvGraphicFramePr>
          <p:cNvPr id="24" name="Chart 0" descr=""/>
          <p:cNvGraphicFramePr/>
          <p:nvPr/>
        </p:nvGraphicFramePr>
        <p:xfrm>
          <a:off x="3802075" y="3138221"/>
          <a:ext cx="1783994" cy="174101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Text 22"/>
          <p:cNvSpPr/>
          <p:nvPr/>
        </p:nvSpPr>
        <p:spPr>
          <a:xfrm>
            <a:off x="4066337" y="3753612"/>
            <a:ext cx="1281074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99%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3656686" y="4869180"/>
            <a:ext cx="2168957" cy="7955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ICE-reported, FCMP, as of March 2017 (DHS OIG).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618427" y="1097280"/>
            <a:ext cx="482437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Case management is what makes it work</a:t>
            </a:r>
            <a:endParaRPr lang="en-US" sz="4800" dirty="0"/>
          </a:p>
        </p:txBody>
      </p:sp>
      <p:sp>
        <p:nvSpPr>
          <p:cNvPr id="28" name="Text 25"/>
          <p:cNvSpPr/>
          <p:nvPr/>
        </p:nvSpPr>
        <p:spPr>
          <a:xfrm>
            <a:off x="6618427" y="3063240"/>
            <a:ext cx="475488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FCMP served vulnerable families and ended in June 2017, so it is not a general population. Today's ATD at scale reported a 12.8% absconder rate in FY2023. ISAE must fund case managers, not just an app.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6618427" y="48920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Sources: DHS OIG-18-22 (2017); CRS R45804 (2019); ICE FY2025 CJ.</a:t>
            </a:r>
            <a:endParaRPr lang="en-US" sz="12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89050" y="673913"/>
            <a:ext cx="5486400" cy="14218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What the law allows today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6799478" y="760781"/>
            <a:ext cx="5393131" cy="1224382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" name="Text 2"/>
          <p:cNvSpPr/>
          <p:nvPr/>
        </p:nvSpPr>
        <p:spPr>
          <a:xfrm>
            <a:off x="7064654" y="950976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Posture: start case by case inside current authority. Status questions, and any successor agency, belong to Congress.</a:t>
            </a:r>
          </a:p>
        </p:txBody>
      </p:sp>
      <p:sp>
        <p:nvSpPr>
          <p:cNvPr id="5" name="Shape 3"/>
          <p:cNvSpPr/>
          <p:nvPr/>
        </p:nvSpPr>
        <p:spPr>
          <a:xfrm>
            <a:off x="1101852" y="2526487"/>
            <a:ext cx="4657954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42009" y="2526487"/>
            <a:ext cx="734263" cy="758952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7" name="Shape 5"/>
          <p:cNvSpPr/>
          <p:nvPr/>
        </p:nvSpPr>
        <p:spPr>
          <a:xfrm>
            <a:off x="1610350" y="2773284"/>
            <a:ext cx="104013" cy="10401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1602029" y="2889778"/>
            <a:ext cx="120655" cy="199705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1905747" y="2773284"/>
            <a:ext cx="104013" cy="10401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1897426" y="2889778"/>
            <a:ext cx="120655" cy="199705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1747647" y="2731679"/>
            <a:ext cx="124816" cy="12481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1718523" y="2864815"/>
            <a:ext cx="183063" cy="224668"/>
          </a:xfrm>
          <a:prstGeom prst="round2Same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797573" y="2873136"/>
            <a:ext cx="24963" cy="21634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2438705" y="3044952"/>
            <a:ext cx="245790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Possible now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339596" y="3602736"/>
            <a:ext cx="1233526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2377440" y="3602736"/>
            <a:ext cx="30175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9595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Enforcement priorities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377440" y="3871570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Room confirmed by U.S. v. Texas (2023).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380744" y="4296766"/>
            <a:ext cx="3767328" cy="0"/>
          </a:xfrm>
          <a:prstGeom prst="line">
            <a:avLst/>
          </a:prstGeom>
          <a:noFill/>
          <a:ln w="6350">
            <a:solidFill>
              <a:srgbClr val="595959">
                <a:alpha val="5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39596" y="4403750"/>
            <a:ext cx="1233526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2377440" y="4403750"/>
            <a:ext cx="30175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9595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Release with conditions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2377440" y="4672584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INA 236(a) bond or conditional parole.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380744" y="5097780"/>
            <a:ext cx="3767328" cy="0"/>
          </a:xfrm>
          <a:prstGeom prst="line">
            <a:avLst/>
          </a:prstGeom>
          <a:noFill/>
          <a:ln w="6350">
            <a:solidFill>
              <a:srgbClr val="595959">
                <a:alpha val="54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39596" y="5203850"/>
            <a:ext cx="1233526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2377440" y="5203850"/>
            <a:ext cx="30175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9595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Parole, deferred action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2377440" y="5472684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Case by case, with work-permit eligibility.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88075" y="2526487"/>
            <a:ext cx="4657954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317500" dist="38100" dir="5400000">
              <a:srgbClr val="000000">
                <a:alpha val="15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431890" y="2526487"/>
            <a:ext cx="734263" cy="758952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28" name="Shape 26"/>
          <p:cNvSpPr/>
          <p:nvPr/>
        </p:nvSpPr>
        <p:spPr>
          <a:xfrm>
            <a:off x="6682527" y="2831531"/>
            <a:ext cx="49926" cy="8321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6774058" y="2764963"/>
            <a:ext cx="49926" cy="14977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6865590" y="2806568"/>
            <a:ext cx="49926" cy="10817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Shape 29"/>
          <p:cNvSpPr/>
          <p:nvPr/>
        </p:nvSpPr>
        <p:spPr>
          <a:xfrm>
            <a:off x="6848947" y="2723358"/>
            <a:ext cx="99852" cy="9985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6848947" y="2723358"/>
            <a:ext cx="99852" cy="9153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600" dirty="0"/>
          </a:p>
        </p:txBody>
      </p:sp>
      <p:sp>
        <p:nvSpPr>
          <p:cNvPr id="33" name="Shape 31"/>
          <p:cNvSpPr/>
          <p:nvPr/>
        </p:nvSpPr>
        <p:spPr>
          <a:xfrm>
            <a:off x="6632600" y="2931384"/>
            <a:ext cx="332842" cy="1414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4" name="Shape 32"/>
          <p:cNvSpPr/>
          <p:nvPr/>
        </p:nvSpPr>
        <p:spPr>
          <a:xfrm>
            <a:off x="6590995" y="2956347"/>
            <a:ext cx="208026" cy="5824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7494422" y="3044952"/>
            <a:ext cx="2777947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Needs Congress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370625" y="3602736"/>
            <a:ext cx="1233526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01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7408469" y="3602736"/>
            <a:ext cx="30175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9595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New status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408469" y="3871570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Status or citizenship path needs a law.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411773" y="4296766"/>
            <a:ext cx="3767328" cy="0"/>
          </a:xfrm>
          <a:prstGeom prst="line">
            <a:avLst/>
          </a:prstGeom>
          <a:noFill/>
          <a:ln w="6350">
            <a:solidFill>
              <a:srgbClr val="595959">
                <a:alpha val="54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370625" y="4403750"/>
            <a:ext cx="1233526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02</a:t>
            </a:r>
            <a:endParaRPr lang="en-US" sz="2400" dirty="0"/>
          </a:p>
        </p:txBody>
      </p:sp>
      <p:sp>
        <p:nvSpPr>
          <p:cNvPr id="41" name="Text 39"/>
          <p:cNvSpPr/>
          <p:nvPr/>
        </p:nvSpPr>
        <p:spPr>
          <a:xfrm>
            <a:off x="7408469" y="4403750"/>
            <a:ext cx="30175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9595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Registry update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408469" y="4672584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INA 249 stops at entry before 1972.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411773" y="5097780"/>
            <a:ext cx="3767328" cy="0"/>
          </a:xfrm>
          <a:prstGeom prst="line">
            <a:avLst/>
          </a:prstGeom>
          <a:noFill/>
          <a:ln w="6350">
            <a:solidFill>
              <a:srgbClr val="595959">
                <a:alpha val="54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370625" y="5203850"/>
            <a:ext cx="1233526" cy="461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03</a:t>
            </a:r>
            <a:endParaRPr lang="en-US" sz="2400" dirty="0"/>
          </a:p>
        </p:txBody>
      </p:sp>
      <p:sp>
        <p:nvSpPr>
          <p:cNvPr id="45" name="Text 43"/>
          <p:cNvSpPr/>
          <p:nvPr/>
        </p:nvSpPr>
        <p:spPr>
          <a:xfrm>
            <a:off x="7408469" y="5203850"/>
            <a:ext cx="301752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9595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Dignity Act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408469" y="5472684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H.R. 4393: renewable 7-year status.</a:t>
            </a:r>
            <a:endParaRPr lang="en-US" sz="1200" dirty="0"/>
          </a:p>
        </p:txBody>
      </p:sp>
      <p:sp>
        <p:nvSpPr>
          <p:cNvPr id="4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5470" y="868680"/>
            <a:ext cx="585216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The Green Path: five years of earned trust</a:t>
            </a:r>
            <a:endParaRPr lang="en-US" sz="4800" dirty="0"/>
          </a:p>
        </p:txBody>
      </p:sp>
      <p:sp>
        <p:nvSpPr>
          <p:cNvPr id="49" name="Text Sub"/>
          <p:cNvSpPr/>
          <p:nvPr/>
        </p:nvSpPr>
        <p:spPr>
          <a:xfrm>
            <a:off x="6903720" y="1143000"/>
            <a:ext cx="44805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Milestones unlock fewer check-ins, a lower supervision tier, and longer renewal periods. The Green Path itself does not confer permanent residence or citizenship.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85470" y="3172054"/>
            <a:ext cx="2655418" cy="2655418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54" y="3860597"/>
            <a:ext cx="2319833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2066" y="4163263"/>
            <a:ext cx="2286000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Accountability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82066" y="4532681"/>
            <a:ext cx="22860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Every hearing and check-in; keep a current address.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82066" y="2841955"/>
            <a:ext cx="689458" cy="687629"/>
          </a:xfrm>
          <a:prstGeom prst="ellipse">
            <a:avLst/>
          </a:prstGeom>
          <a:solidFill>
            <a:srgbClr val="04337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914" y="3002890"/>
            <a:ext cx="365760" cy="365760"/>
          </a:xfrm>
          <a:prstGeom prst="donu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1268273" y="3127248"/>
            <a:ext cx="117043" cy="117043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 flipV="1">
            <a:off x="1290218" y="2995574"/>
            <a:ext cx="226771" cy="226771"/>
          </a:xfrm>
          <a:prstGeom prst="line">
            <a:avLst/>
          </a:prstGeom>
          <a:noFill/>
          <a:ln w="51206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440887" y="3172054"/>
            <a:ext cx="2655418" cy="2655418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12" name="Shape 10"/>
          <p:cNvSpPr/>
          <p:nvPr/>
        </p:nvSpPr>
        <p:spPr>
          <a:xfrm>
            <a:off x="3776472" y="3860597"/>
            <a:ext cx="2319833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36569" y="4163263"/>
            <a:ext cx="2286000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Clean record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36569" y="4532681"/>
            <a:ext cx="22860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No disqualifying arrests; periodic background re-checks.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646627" y="2841955"/>
            <a:ext cx="689458" cy="687629"/>
          </a:xfrm>
          <a:prstGeom prst="ellipse">
            <a:avLst/>
          </a:prstGeom>
          <a:solidFill>
            <a:srgbClr val="0D878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808476" y="3017520"/>
            <a:ext cx="212141" cy="9509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3808476" y="3097987"/>
            <a:ext cx="212141" cy="9509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3808476" y="3178454"/>
            <a:ext cx="212141" cy="9509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3947465" y="3141878"/>
            <a:ext cx="226771" cy="226771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3947465" y="3163824"/>
            <a:ext cx="22677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096305" y="3172054"/>
            <a:ext cx="2655418" cy="2655418"/>
          </a:xfrm>
          <a:prstGeom prst="rect">
            <a:avLst/>
          </a:prstGeom>
          <a:solidFill>
            <a:srgbClr val="04337B"/>
          </a:solidFill>
          <a:ln/>
        </p:spPr>
      </p:sp>
      <p:sp>
        <p:nvSpPr>
          <p:cNvPr id="22" name="Shape 20"/>
          <p:cNvSpPr/>
          <p:nvPr/>
        </p:nvSpPr>
        <p:spPr>
          <a:xfrm>
            <a:off x="6431890" y="3860597"/>
            <a:ext cx="2319833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91986" y="4163263"/>
            <a:ext cx="2286000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English &amp; civics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6291986" y="4532681"/>
            <a:ext cx="22860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Assessed modules modeled on USCIS civics content.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334049" y="2841955"/>
            <a:ext cx="689458" cy="687629"/>
          </a:xfrm>
          <a:prstGeom prst="ellipse">
            <a:avLst/>
          </a:prstGeom>
          <a:solidFill>
            <a:srgbClr val="04337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95898" y="3002890"/>
            <a:ext cx="365760" cy="365760"/>
          </a:xfrm>
          <a:prstGeom prst="star12">
            <a:avLst/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6561734" y="3090672"/>
            <a:ext cx="234086" cy="1901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337B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%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750808" y="3172054"/>
            <a:ext cx="2655418" cy="2655418"/>
          </a:xfrm>
          <a:prstGeom prst="rect">
            <a:avLst/>
          </a:prstGeom>
          <a:solidFill>
            <a:srgbClr val="0D8782"/>
          </a:solidFill>
          <a:ln/>
        </p:spPr>
      </p:sp>
      <p:sp>
        <p:nvSpPr>
          <p:cNvPr id="29" name="Shape 27"/>
          <p:cNvSpPr/>
          <p:nvPr/>
        </p:nvSpPr>
        <p:spPr>
          <a:xfrm>
            <a:off x="9086393" y="3860597"/>
            <a:ext cx="2319833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947404" y="4163263"/>
            <a:ext cx="2286000" cy="3694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Self-sufficiency</a:t>
            </a: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8947404" y="4532681"/>
            <a:ext cx="22860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Lawful work once authorized; annual tax filing.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8941003" y="2841955"/>
            <a:ext cx="689458" cy="687629"/>
          </a:xfrm>
          <a:prstGeom prst="ellipse">
            <a:avLst/>
          </a:prstGeom>
          <a:solidFill>
            <a:srgbClr val="0D878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110167" y="3291840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Shape 32"/>
          <p:cNvSpPr/>
          <p:nvPr/>
        </p:nvSpPr>
        <p:spPr>
          <a:xfrm>
            <a:off x="9110167" y="333207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Shape 33"/>
          <p:cNvSpPr/>
          <p:nvPr/>
        </p:nvSpPr>
        <p:spPr>
          <a:xfrm>
            <a:off x="9230868" y="3211373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9230868" y="3251606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Shape 35"/>
          <p:cNvSpPr/>
          <p:nvPr/>
        </p:nvSpPr>
        <p:spPr>
          <a:xfrm>
            <a:off x="9230868" y="3291840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9230868" y="333207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Shape 37"/>
          <p:cNvSpPr/>
          <p:nvPr/>
        </p:nvSpPr>
        <p:spPr>
          <a:xfrm>
            <a:off x="9351569" y="3130906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Shape 38"/>
          <p:cNvSpPr/>
          <p:nvPr/>
        </p:nvSpPr>
        <p:spPr>
          <a:xfrm>
            <a:off x="9351569" y="3171139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Shape 39"/>
          <p:cNvSpPr/>
          <p:nvPr/>
        </p:nvSpPr>
        <p:spPr>
          <a:xfrm>
            <a:off x="9351569" y="3211373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Shape 40"/>
          <p:cNvSpPr/>
          <p:nvPr/>
        </p:nvSpPr>
        <p:spPr>
          <a:xfrm>
            <a:off x="9351569" y="3251606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Shape 41"/>
          <p:cNvSpPr/>
          <p:nvPr/>
        </p:nvSpPr>
        <p:spPr>
          <a:xfrm>
            <a:off x="9351569" y="3291840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Shape 42"/>
          <p:cNvSpPr/>
          <p:nvPr/>
        </p:nvSpPr>
        <p:spPr>
          <a:xfrm>
            <a:off x="9351569" y="3332074"/>
            <a:ext cx="95098" cy="256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Shape 43"/>
          <p:cNvSpPr/>
          <p:nvPr/>
        </p:nvSpPr>
        <p:spPr>
          <a:xfrm flipV="1">
            <a:off x="9110167" y="3097987"/>
            <a:ext cx="190195" cy="146304"/>
          </a:xfrm>
          <a:prstGeom prst="line">
            <a:avLst/>
          </a:prstGeom>
          <a:noFill/>
          <a:ln w="27432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46" name="Shape 44"/>
          <p:cNvSpPr/>
          <p:nvPr/>
        </p:nvSpPr>
        <p:spPr>
          <a:xfrm>
            <a:off x="9314993" y="3002890"/>
            <a:ext cx="124358" cy="1243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9314993" y="3010205"/>
            <a:ext cx="124358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D8782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$</a:t>
            </a:r>
            <a:endParaRPr lang="en-US" sz="700" dirty="0"/>
          </a:p>
        </p:txBody>
      </p:sp>
      <p:sp>
        <p:nvSpPr>
          <p:cNvPr id="4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86923" y="6396228"/>
            <a:ext cx="1188720" cy="2770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95959"/>
                </a:solidFill>
                <a:latin typeface="Poppins Light"/>
                <a:ea typeface="Poppins Light"/>
                <a:cs typeface="Poppins Light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 Ligh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Report</dc:title>
  <dc:subject>PptxGenJS Presentation</dc:subject>
  <dc:creator>PptxGenJS</dc:creator>
  <cp:lastModifiedBy>PptxGenJS</cp:lastModifiedBy>
  <cp:revision>1</cp:revision>
  <dcterms:created xsi:type="dcterms:W3CDTF">2026-10-11T01:49:02Z</dcterms:created>
  <dcterms:modified xsi:type="dcterms:W3CDTF">2026-10-11T01:49:02Z</dcterms:modified>
</cp:coreProperties>
</file>